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9" r:id="rId1"/>
  </p:sldMasterIdLst>
  <p:sldIdLst>
    <p:sldId id="256" r:id="rId2"/>
    <p:sldId id="257" r:id="rId3"/>
    <p:sldId id="265" r:id="rId4"/>
    <p:sldId id="272" r:id="rId5"/>
    <p:sldId id="258" r:id="rId6"/>
    <p:sldId id="259" r:id="rId7"/>
    <p:sldId id="273" r:id="rId8"/>
    <p:sldId id="278" r:id="rId9"/>
    <p:sldId id="260" r:id="rId10"/>
    <p:sldId id="274" r:id="rId11"/>
    <p:sldId id="262" r:id="rId12"/>
    <p:sldId id="261" r:id="rId13"/>
    <p:sldId id="263" r:id="rId14"/>
    <p:sldId id="275" r:id="rId15"/>
    <p:sldId id="279" r:id="rId16"/>
    <p:sldId id="276" r:id="rId17"/>
    <p:sldId id="266" r:id="rId18"/>
    <p:sldId id="267" r:id="rId19"/>
    <p:sldId id="268" r:id="rId20"/>
    <p:sldId id="269" r:id="rId21"/>
    <p:sldId id="270" r:id="rId22"/>
    <p:sldId id="271" r:id="rId23"/>
    <p:sldId id="277" r:id="rId24"/>
    <p:sldId id="280" r:id="rId25"/>
    <p:sldId id="281" r:id="rId26"/>
    <p:sldId id="282" r:id="rId27"/>
    <p:sldId id="283" r:id="rId28"/>
    <p:sldId id="284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淺色樣式 1 - 輔色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69012ECD-51FC-41F1-AA8D-1B2483CD663E}" styleName="淺色樣式 2 - 輔色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E3FDE45-AF77-4B5C-9715-49D594BDF05E}" styleName="淺色樣式 1 - 輔色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9DCAF9ED-07DC-4A11-8D7F-57B35C25682E}" styleName="中等深淺樣式 1 - 輔色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37"/>
    <p:restoredTop sz="96361"/>
  </p:normalViewPr>
  <p:slideViewPr>
    <p:cSldViewPr snapToGrid="0">
      <p:cViewPr>
        <p:scale>
          <a:sx n="115" d="100"/>
          <a:sy n="115" d="100"/>
        </p:scale>
        <p:origin x="712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E83C-AD30-6B43-BB63-380C3BC6E139}" type="datetimeFigureOut">
              <a:rPr kumimoji="1" lang="zh-TW" altLang="en-US" smtClean="0"/>
              <a:t>2023/10/11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34719-1110-1E40-9316-D18D0E1CC58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589707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輔助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E83C-AD30-6B43-BB63-380C3BC6E139}" type="datetimeFigureOut">
              <a:rPr kumimoji="1" lang="zh-TW" altLang="en-US" smtClean="0"/>
              <a:t>2023/10/11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34719-1110-1E40-9316-D18D0E1CC58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5337359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E83C-AD30-6B43-BB63-380C3BC6E139}" type="datetimeFigureOut">
              <a:rPr kumimoji="1" lang="zh-TW" altLang="en-US" smtClean="0"/>
              <a:t>2023/10/11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34719-1110-1E40-9316-D18D0E1CC584}" type="slidenum">
              <a:rPr kumimoji="1" lang="zh-TW" altLang="en-US" smtClean="0"/>
              <a:t>‹#›</a:t>
            </a:fld>
            <a:endParaRPr kumimoji="1" lang="zh-TW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174083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E83C-AD30-6B43-BB63-380C3BC6E139}" type="datetimeFigureOut">
              <a:rPr kumimoji="1" lang="zh-TW" altLang="en-US" smtClean="0"/>
              <a:t>2023/10/11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34719-1110-1E40-9316-D18D0E1CC58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4988827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E83C-AD30-6B43-BB63-380C3BC6E139}" type="datetimeFigureOut">
              <a:rPr kumimoji="1" lang="zh-TW" altLang="en-US" smtClean="0"/>
              <a:t>2023/10/11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34719-1110-1E40-9316-D18D0E1CC584}" type="slidenum">
              <a:rPr kumimoji="1" lang="zh-TW" altLang="en-US" smtClean="0"/>
              <a:t>‹#›</a:t>
            </a:fld>
            <a:endParaRPr kumimoji="1" lang="zh-TW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727373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E83C-AD30-6B43-BB63-380C3BC6E139}" type="datetimeFigureOut">
              <a:rPr kumimoji="1" lang="zh-TW" altLang="en-US" smtClean="0"/>
              <a:t>2023/10/11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34719-1110-1E40-9316-D18D0E1CC58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477978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E83C-AD30-6B43-BB63-380C3BC6E139}" type="datetimeFigureOut">
              <a:rPr kumimoji="1" lang="zh-TW" altLang="en-US" smtClean="0"/>
              <a:t>2023/10/11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34719-1110-1E40-9316-D18D0E1CC58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9929209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E83C-AD30-6B43-BB63-380C3BC6E139}" type="datetimeFigureOut">
              <a:rPr kumimoji="1" lang="zh-TW" altLang="en-US" smtClean="0"/>
              <a:t>2023/10/11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34719-1110-1E40-9316-D18D0E1CC58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7665128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E83C-AD30-6B43-BB63-380C3BC6E139}" type="datetimeFigureOut">
              <a:rPr kumimoji="1" lang="zh-TW" altLang="en-US" smtClean="0"/>
              <a:t>2023/10/11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34719-1110-1E40-9316-D18D0E1CC58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0807096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E83C-AD30-6B43-BB63-380C3BC6E139}" type="datetimeFigureOut">
              <a:rPr kumimoji="1" lang="zh-TW" altLang="en-US" smtClean="0"/>
              <a:t>2023/10/11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34719-1110-1E40-9316-D18D0E1CC58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3710056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E83C-AD30-6B43-BB63-380C3BC6E139}" type="datetimeFigureOut">
              <a:rPr kumimoji="1" lang="zh-TW" altLang="en-US" smtClean="0"/>
              <a:t>2023/10/11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34719-1110-1E40-9316-D18D0E1CC58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2425721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E83C-AD30-6B43-BB63-380C3BC6E139}" type="datetimeFigureOut">
              <a:rPr kumimoji="1" lang="zh-TW" altLang="en-US" smtClean="0"/>
              <a:t>2023/10/11</a:t>
            </a:fld>
            <a:endParaRPr kumimoji="1"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34719-1110-1E40-9316-D18D0E1CC58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1045630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E83C-AD30-6B43-BB63-380C3BC6E139}" type="datetimeFigureOut">
              <a:rPr kumimoji="1" lang="zh-TW" altLang="en-US" smtClean="0"/>
              <a:t>2023/10/11</a:t>
            </a:fld>
            <a:endParaRPr kumimoji="1"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34719-1110-1E40-9316-D18D0E1CC58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058326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E83C-AD30-6B43-BB63-380C3BC6E139}" type="datetimeFigureOut">
              <a:rPr kumimoji="1" lang="zh-TW" altLang="en-US" smtClean="0"/>
              <a:t>2023/10/11</a:t>
            </a:fld>
            <a:endParaRPr kumimoji="1"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34719-1110-1E40-9316-D18D0E1CC58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339882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E83C-AD30-6B43-BB63-380C3BC6E139}" type="datetimeFigureOut">
              <a:rPr kumimoji="1" lang="zh-TW" altLang="en-US" smtClean="0"/>
              <a:t>2023/10/11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34719-1110-1E40-9316-D18D0E1CC58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0703506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E83C-AD30-6B43-BB63-380C3BC6E139}" type="datetimeFigureOut">
              <a:rPr kumimoji="1" lang="zh-TW" altLang="en-US" smtClean="0"/>
              <a:t>2023/10/11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34719-1110-1E40-9316-D18D0E1CC58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1815861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80E83C-AD30-6B43-BB63-380C3BC6E139}" type="datetimeFigureOut">
              <a:rPr kumimoji="1" lang="zh-TW" altLang="en-US" smtClean="0"/>
              <a:t>2023/10/11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F7134719-1110-1E40-9316-D18D0E1CC58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889061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0" r:id="rId1"/>
    <p:sldLayoutId id="2147483761" r:id="rId2"/>
    <p:sldLayoutId id="2147483762" r:id="rId3"/>
    <p:sldLayoutId id="2147483763" r:id="rId4"/>
    <p:sldLayoutId id="2147483764" r:id="rId5"/>
    <p:sldLayoutId id="2147483765" r:id="rId6"/>
    <p:sldLayoutId id="2147483766" r:id="rId7"/>
    <p:sldLayoutId id="2147483767" r:id="rId8"/>
    <p:sldLayoutId id="2147483768" r:id="rId9"/>
    <p:sldLayoutId id="2147483769" r:id="rId10"/>
    <p:sldLayoutId id="2147483770" r:id="rId11"/>
    <p:sldLayoutId id="2147483771" r:id="rId12"/>
    <p:sldLayoutId id="2147483772" r:id="rId13"/>
    <p:sldLayoutId id="2147483773" r:id="rId14"/>
    <p:sldLayoutId id="2147483774" r:id="rId15"/>
    <p:sldLayoutId id="2147483775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s://networks.imdea.org/organizational-structure/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acts.ing.uniroma1.it/about.php#work1" TargetMode="External"/><Relationship Id="rId2" Type="http://schemas.openxmlformats.org/officeDocument/2006/relationships/hyperlink" Target="https://ozgualay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www.researchgate.net/figure/Illustration-of-beam-management-in-5G-NR-SSB-consisting-of-the-primary-synchronization_fig1_363331719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ohde-schwarz.com/us/solutions/test-and-measurement/mobile-network-testing/stories-insights/article-interactivity-test-concept-and-kpis-part-2-_253245.html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E2C3C61-7F04-355A-6BBA-A7ACCD272EE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TW" dirty="0"/>
              <a:t>Paper Sharing</a:t>
            </a:r>
            <a:endParaRPr kumimoji="1"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FC5F731-5EC6-DBFB-1283-9D5F0ADC94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" altLang="zh-TW" dirty="0"/>
              <a:t>Presenter: Yuan-Jye Chen</a:t>
            </a:r>
          </a:p>
          <a:p>
            <a:r>
              <a:rPr kumimoji="1" lang="en" altLang="zh-TW" dirty="0"/>
              <a:t>2023/10/12</a:t>
            </a:r>
          </a:p>
          <a:p>
            <a:endParaRPr kumimoji="1" lang="en" altLang="zh-TW" dirty="0"/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012442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E90B801-9E03-69FF-F0E2-CC5FF6F29B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Results &amp; Observations I</a:t>
            </a:r>
            <a:endParaRPr kumimoji="1"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7F57B28-C95C-D2EF-DEBF-31F6CCC2BDB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169137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1821530-A128-20F9-745A-1B5AF7B58B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/>
              <a:t>Time Series (Data) Visualization</a:t>
            </a:r>
            <a:endParaRPr kumimoji="1"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E7A3B44-C808-48FA-7045-9302CEB939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3880773"/>
          </a:xfrm>
        </p:spPr>
        <p:txBody>
          <a:bodyPr/>
          <a:lstStyle/>
          <a:p>
            <a:r>
              <a:rPr kumimoji="1" lang="en" altLang="zh-TW"/>
              <a:t>Use different color/fill scheme to distinguish </a:t>
            </a:r>
            <a:r>
              <a:rPr kumimoji="1" lang="en" altLang="zh-TW">
                <a:solidFill>
                  <a:schemeClr val="accent2"/>
                </a:solidFill>
              </a:rPr>
              <a:t>between the PCI used by the UE (green)</a:t>
            </a:r>
            <a:r>
              <a:rPr kumimoji="1" lang="en" altLang="zh-TW"/>
              <a:t> and </a:t>
            </a:r>
            <a:r>
              <a:rPr kumimoji="1" lang="en" altLang="zh-TW">
                <a:solidFill>
                  <a:srgbClr val="FF0000"/>
                </a:solidFill>
              </a:rPr>
              <a:t>the candidate PCIs (red).</a:t>
            </a:r>
          </a:p>
          <a:p>
            <a:r>
              <a:rPr lang="en" altLang="zh-TW" b="1" i="0">
                <a:solidFill>
                  <a:srgbClr val="0070C0"/>
                </a:solidFill>
                <a:effectLst/>
                <a:latin typeface="Söhne"/>
              </a:rPr>
              <a:t>Observation</a:t>
            </a:r>
            <a:r>
              <a:rPr lang="en" altLang="zh-TW" b="0" i="0">
                <a:solidFill>
                  <a:srgbClr val="374151"/>
                </a:solidFill>
                <a:effectLst/>
                <a:latin typeface="Söhne"/>
              </a:rPr>
              <a:t>: UE tends to be </a:t>
            </a:r>
            <a:r>
              <a:rPr lang="en" altLang="zh-TW" b="0" i="0">
                <a:solidFill>
                  <a:srgbClr val="FF0000"/>
                </a:solidFill>
                <a:effectLst/>
                <a:latin typeface="Söhne"/>
              </a:rPr>
              <a:t>redirected to </a:t>
            </a:r>
            <a:r>
              <a:rPr lang="en" altLang="zh-TW" b="0" i="0">
                <a:solidFill>
                  <a:srgbClr val="374151"/>
                </a:solidFill>
                <a:effectLst/>
                <a:latin typeface="Söhne"/>
              </a:rPr>
              <a:t>the PCI offering </a:t>
            </a:r>
            <a:r>
              <a:rPr lang="en" altLang="zh-TW" b="0" i="0">
                <a:solidFill>
                  <a:srgbClr val="FF0000"/>
                </a:solidFill>
                <a:effectLst/>
                <a:latin typeface="Söhne"/>
              </a:rPr>
              <a:t>the best SS-RSRQ!!</a:t>
            </a:r>
            <a:endParaRPr kumimoji="1" lang="zh-TW" altLang="en-US">
              <a:solidFill>
                <a:srgbClr val="FF0000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46AF47FA-A908-B1CC-26A8-E4C1C6ED77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67" b="57320"/>
          <a:stretch/>
        </p:blipFill>
        <p:spPr>
          <a:xfrm>
            <a:off x="677334" y="2606414"/>
            <a:ext cx="3589866" cy="2045100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CDBDDFD1-392A-991F-2396-55BE29F0B8E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5806"/>
          <a:stretch/>
        </p:blipFill>
        <p:spPr>
          <a:xfrm>
            <a:off x="4055239" y="2971697"/>
            <a:ext cx="5074388" cy="3276702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78BC15D2-701C-6DED-01ED-F20937291C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67" t="42681" b="14639"/>
          <a:stretch/>
        </p:blipFill>
        <p:spPr>
          <a:xfrm>
            <a:off x="667455" y="4610048"/>
            <a:ext cx="3599745" cy="2050728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67B0C065-AB72-3698-CC4B-C7CC193EF8BC}"/>
              </a:ext>
            </a:extLst>
          </p:cNvPr>
          <p:cNvSpPr txBox="1"/>
          <p:nvPr/>
        </p:nvSpPr>
        <p:spPr>
          <a:xfrm>
            <a:off x="4611756" y="5812204"/>
            <a:ext cx="1126435" cy="312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400">
                <a:solidFill>
                  <a:srgbClr val="FF0000"/>
                </a:solidFill>
              </a:rPr>
              <a:t>5G PCI-SSB</a:t>
            </a:r>
            <a:endParaRPr kumimoji="1" lang="zh-TW" altLang="en-US" sz="1400">
              <a:solidFill>
                <a:srgbClr val="FF0000"/>
              </a:solidFill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36AB5642-5F75-C667-2F5B-F55CD3107B72}"/>
              </a:ext>
            </a:extLst>
          </p:cNvPr>
          <p:cNvSpPr txBox="1"/>
          <p:nvPr/>
        </p:nvSpPr>
        <p:spPr>
          <a:xfrm>
            <a:off x="1133060" y="6195391"/>
            <a:ext cx="894523" cy="3048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400">
                <a:solidFill>
                  <a:srgbClr val="FF0000"/>
                </a:solidFill>
              </a:rPr>
              <a:t>5G PCI</a:t>
            </a:r>
            <a:endParaRPr kumimoji="1" lang="zh-TW" altLang="en-US" sz="140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66037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D4F81E2-98BC-731A-9566-6DB1E4DAD7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420759"/>
            <a:ext cx="8596668" cy="1113969"/>
          </a:xfrm>
        </p:spPr>
        <p:txBody>
          <a:bodyPr>
            <a:normAutofit/>
          </a:bodyPr>
          <a:lstStyle/>
          <a:p>
            <a:r>
              <a:rPr kumimoji="1" lang="en-US" altLang="zh-TW" sz="3200"/>
              <a:t>Comparison:</a:t>
            </a:r>
            <a:br>
              <a:rPr kumimoji="1" lang="en-US" altLang="zh-TW"/>
            </a:br>
            <a:r>
              <a:rPr kumimoji="1" lang="en-US" altLang="zh-TW" sz="2500"/>
              <a:t>Different scenarios and operators</a:t>
            </a:r>
            <a:endParaRPr kumimoji="1" lang="zh-TW" altLang="en-US" sz="250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F3AEFCE-9E5B-805F-F269-D5F9BD79A9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45277"/>
            <a:ext cx="8596668" cy="3880773"/>
          </a:xfrm>
        </p:spPr>
        <p:txBody>
          <a:bodyPr/>
          <a:lstStyle/>
          <a:p>
            <a:r>
              <a:rPr kumimoji="1" lang="en-US" altLang="zh-TW">
                <a:solidFill>
                  <a:srgbClr val="FF0000"/>
                </a:solidFill>
              </a:rPr>
              <a:t>5G Partial</a:t>
            </a:r>
            <a:r>
              <a:rPr kumimoji="1" lang="en-US" altLang="zh-TW"/>
              <a:t> means there is </a:t>
            </a:r>
            <a:r>
              <a:rPr kumimoji="1" lang="en-US" altLang="zh-TW">
                <a:solidFill>
                  <a:srgbClr val="FF0000"/>
                </a:solidFill>
              </a:rPr>
              <a:t>at least one inter-RAT HO</a:t>
            </a:r>
            <a:r>
              <a:rPr kumimoji="1" lang="en-US" altLang="zh-TW"/>
              <a:t> from 4G to 5G in the session.</a:t>
            </a:r>
          </a:p>
          <a:p>
            <a:r>
              <a:rPr kumimoji="1" lang="en-US" altLang="zh-TW" b="1">
                <a:solidFill>
                  <a:srgbClr val="0070C0"/>
                </a:solidFill>
              </a:rPr>
              <a:t>Figure 5</a:t>
            </a:r>
            <a:r>
              <a:rPr kumimoji="1" lang="en-US" altLang="zh-TW"/>
              <a:t>: For both operators, </a:t>
            </a:r>
            <a:r>
              <a:rPr kumimoji="1" lang="en-US" altLang="zh-TW">
                <a:solidFill>
                  <a:srgbClr val="FF0000"/>
                </a:solidFill>
              </a:rPr>
              <a:t>the worst median </a:t>
            </a:r>
            <a:r>
              <a:rPr kumimoji="1" lang="en-US" altLang="zh-TW" err="1">
                <a:solidFill>
                  <a:srgbClr val="FF0000"/>
                </a:solidFill>
              </a:rPr>
              <a:t>i</a:t>
            </a:r>
            <a:r>
              <a:rPr kumimoji="1" lang="en-US" altLang="zh-TW">
                <a:solidFill>
                  <a:srgbClr val="FF0000"/>
                </a:solidFill>
              </a:rPr>
              <a:t>-score </a:t>
            </a:r>
            <a:r>
              <a:rPr kumimoji="1" lang="en-US" altLang="zh-TW"/>
              <a:t>is experienced during </a:t>
            </a:r>
            <a:r>
              <a:rPr kumimoji="1" lang="en-US" altLang="zh-TW">
                <a:solidFill>
                  <a:srgbClr val="FF0000"/>
                </a:solidFill>
              </a:rPr>
              <a:t>5G Partial sessions.</a:t>
            </a:r>
          </a:p>
          <a:p>
            <a:r>
              <a:rPr kumimoji="1" lang="en-US" altLang="zh-TW" b="1">
                <a:solidFill>
                  <a:srgbClr val="0070C0"/>
                </a:solidFill>
              </a:rPr>
              <a:t>Figure 6</a:t>
            </a:r>
            <a:r>
              <a:rPr kumimoji="1" lang="en-US" altLang="zh-TW"/>
              <a:t>: </a:t>
            </a:r>
            <a:r>
              <a:rPr kumimoji="1" lang="en-US" altLang="zh-TW">
                <a:solidFill>
                  <a:srgbClr val="FF0000"/>
                </a:solidFill>
              </a:rPr>
              <a:t>5G Partial sessions </a:t>
            </a:r>
            <a:r>
              <a:rPr kumimoji="1" lang="en-US" altLang="zh-TW"/>
              <a:t>suffer a </a:t>
            </a:r>
            <a:r>
              <a:rPr kumimoji="1" lang="en-US" altLang="zh-TW">
                <a:solidFill>
                  <a:srgbClr val="FF0000"/>
                </a:solidFill>
              </a:rPr>
              <a:t>higher number of missed packets </a:t>
            </a:r>
            <a:r>
              <a:rPr kumimoji="1" lang="en-US" altLang="zh-TW"/>
              <a:t>compared to 5G sessions.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99A7659B-3516-8F9C-779B-56506ED7FE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3690073"/>
            <a:ext cx="4013936" cy="2483508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3CA20C11-7F88-925B-4DF6-D663013979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1270" y="3826029"/>
            <a:ext cx="4094921" cy="2047461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755C5F9C-6FB0-64FC-D73C-0E44E44FC111}"/>
              </a:ext>
            </a:extLst>
          </p:cNvPr>
          <p:cNvSpPr txBox="1"/>
          <p:nvPr/>
        </p:nvSpPr>
        <p:spPr>
          <a:xfrm>
            <a:off x="6032472" y="5747836"/>
            <a:ext cx="27537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400">
                <a:solidFill>
                  <a:srgbClr val="FF0000"/>
                </a:solidFill>
              </a:rPr>
              <a:t>Records the number of missed packet in each second.</a:t>
            </a:r>
            <a:endParaRPr kumimoji="1" lang="zh-TW" altLang="en-US" sz="140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32837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D4F81E2-98BC-731A-9566-6DB1E4DAD7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420759"/>
            <a:ext cx="8596668" cy="1113969"/>
          </a:xfrm>
        </p:spPr>
        <p:txBody>
          <a:bodyPr>
            <a:normAutofit fontScale="90000"/>
          </a:bodyPr>
          <a:lstStyle/>
          <a:p>
            <a:r>
              <a:rPr kumimoji="1" lang="en-US" altLang="zh-TW"/>
              <a:t>Comparison:</a:t>
            </a:r>
            <a:br>
              <a:rPr kumimoji="1" lang="en-US" altLang="zh-TW"/>
            </a:br>
            <a:r>
              <a:rPr kumimoji="1" lang="en-US" altLang="zh-TW" sz="2800"/>
              <a:t>Two sub-campaigns under the same scenario and operator</a:t>
            </a:r>
            <a:endParaRPr kumimoji="1" lang="zh-TW" altLang="en-US" sz="280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F3AEFCE-9E5B-805F-F269-D5F9BD79A9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45277"/>
            <a:ext cx="8596668" cy="3880773"/>
          </a:xfrm>
        </p:spPr>
        <p:txBody>
          <a:bodyPr/>
          <a:lstStyle/>
          <a:p>
            <a:r>
              <a:rPr kumimoji="1" lang="en-US" altLang="zh-TW"/>
              <a:t>5G coverage indicators (SS-RSRP, SS-RSRQ, SS-SINR) in Sub1 is worse than those in Sub2</a:t>
            </a:r>
          </a:p>
          <a:p>
            <a:r>
              <a:rPr kumimoji="1" lang="en-US" altLang="zh-TW">
                <a:solidFill>
                  <a:srgbClr val="FF0000"/>
                </a:solidFill>
              </a:rPr>
              <a:t>For Sub1,</a:t>
            </a:r>
            <a:r>
              <a:rPr kumimoji="1" lang="en-US" altLang="zh-TW"/>
              <a:t> the </a:t>
            </a:r>
            <a:r>
              <a:rPr kumimoji="1" lang="en-US" altLang="zh-TW">
                <a:solidFill>
                  <a:srgbClr val="FF0000"/>
                </a:solidFill>
              </a:rPr>
              <a:t>4G</a:t>
            </a:r>
            <a:r>
              <a:rPr kumimoji="1" lang="en-US" altLang="zh-TW"/>
              <a:t> coverage indicators are </a:t>
            </a:r>
            <a:r>
              <a:rPr kumimoji="1" lang="en-US" altLang="zh-TW">
                <a:solidFill>
                  <a:srgbClr val="FF0000"/>
                </a:solidFill>
              </a:rPr>
              <a:t>better than</a:t>
            </a:r>
            <a:r>
              <a:rPr kumimoji="1" lang="en-US" altLang="zh-TW"/>
              <a:t> the </a:t>
            </a:r>
            <a:r>
              <a:rPr kumimoji="1" lang="en-US" altLang="zh-TW">
                <a:solidFill>
                  <a:srgbClr val="FF0000"/>
                </a:solidFill>
              </a:rPr>
              <a:t>5G</a:t>
            </a:r>
            <a:r>
              <a:rPr kumimoji="1" lang="en-US" altLang="zh-TW"/>
              <a:t> ones; </a:t>
            </a:r>
            <a:r>
              <a:rPr kumimoji="1" lang="en-US" altLang="zh-TW">
                <a:solidFill>
                  <a:srgbClr val="FF0000"/>
                </a:solidFill>
              </a:rPr>
              <a:t>for Sub2,</a:t>
            </a:r>
            <a:r>
              <a:rPr kumimoji="1" lang="en-US" altLang="zh-TW"/>
              <a:t> </a:t>
            </a:r>
            <a:r>
              <a:rPr kumimoji="1" lang="en-US" altLang="zh-TW">
                <a:solidFill>
                  <a:srgbClr val="FF0000"/>
                </a:solidFill>
              </a:rPr>
              <a:t>5G</a:t>
            </a:r>
            <a:r>
              <a:rPr kumimoji="1" lang="en-US" altLang="zh-TW"/>
              <a:t> SS-SINR is slightly </a:t>
            </a:r>
            <a:r>
              <a:rPr kumimoji="1" lang="en-US" altLang="zh-TW">
                <a:solidFill>
                  <a:srgbClr val="FF0000"/>
                </a:solidFill>
              </a:rPr>
              <a:t>better than 4G </a:t>
            </a:r>
            <a:r>
              <a:rPr kumimoji="1" lang="en-US" altLang="zh-TW"/>
              <a:t>SINR.</a:t>
            </a:r>
          </a:p>
          <a:p>
            <a:pPr lvl="1"/>
            <a:r>
              <a:rPr kumimoji="1" lang="en-US" altLang="zh-TW"/>
              <a:t>However, in </a:t>
            </a:r>
            <a:r>
              <a:rPr kumimoji="1" lang="en-US" altLang="zh-TW">
                <a:solidFill>
                  <a:srgbClr val="FF0000"/>
                </a:solidFill>
              </a:rPr>
              <a:t>both sub-campaigns,</a:t>
            </a:r>
            <a:r>
              <a:rPr kumimoji="1" lang="en-US" altLang="zh-TW"/>
              <a:t> UE is instructed to perform an inter-RAT HO and </a:t>
            </a:r>
            <a:r>
              <a:rPr kumimoji="1" lang="en-US" altLang="zh-TW">
                <a:solidFill>
                  <a:srgbClr val="FF0000"/>
                </a:solidFill>
              </a:rPr>
              <a:t>connect to a 5G carrier.</a:t>
            </a:r>
          </a:p>
          <a:p>
            <a:pPr lvl="1"/>
            <a:r>
              <a:rPr kumimoji="1" lang="en-US" altLang="zh-TW" b="1">
                <a:solidFill>
                  <a:srgbClr val="0070C0"/>
                </a:solidFill>
              </a:rPr>
              <a:t>Implication</a:t>
            </a:r>
            <a:r>
              <a:rPr kumimoji="1" lang="en-US" altLang="zh-TW"/>
              <a:t>: The fact that </a:t>
            </a:r>
            <a:r>
              <a:rPr kumimoji="1" lang="en-US" altLang="zh-TW">
                <a:solidFill>
                  <a:srgbClr val="FF0000"/>
                </a:solidFill>
              </a:rPr>
              <a:t>inter-RAT HO </a:t>
            </a:r>
            <a:r>
              <a:rPr kumimoji="1" lang="en-US" altLang="zh-TW"/>
              <a:t>policy under 5G NSA </a:t>
            </a:r>
            <a:r>
              <a:rPr kumimoji="1" lang="en-US" altLang="zh-TW">
                <a:solidFill>
                  <a:srgbClr val="FF0000"/>
                </a:solidFill>
              </a:rPr>
              <a:t>is not optimal </a:t>
            </a:r>
            <a:r>
              <a:rPr kumimoji="1" lang="en-US" altLang="zh-TW"/>
              <a:t>(but may be sub-optimal) </a:t>
            </a:r>
            <a:r>
              <a:rPr kumimoji="1" lang="en-US" altLang="zh-TW">
                <a:solidFill>
                  <a:srgbClr val="FF0000"/>
                </a:solidFill>
              </a:rPr>
              <a:t>results in the worse performance.</a:t>
            </a:r>
            <a:endParaRPr kumimoji="1" lang="zh-TW" altLang="en-US">
              <a:solidFill>
                <a:srgbClr val="FF0000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EA414654-DE99-2D2D-7214-1D616DAED2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4065487"/>
            <a:ext cx="4942233" cy="2730943"/>
          </a:xfrm>
          <a:prstGeom prst="rect">
            <a:avLst/>
          </a:prstGeom>
        </p:spPr>
      </p:pic>
      <p:graphicFrame>
        <p:nvGraphicFramePr>
          <p:cNvPr id="7" name="表格 7">
            <a:extLst>
              <a:ext uri="{FF2B5EF4-FFF2-40B4-BE49-F238E27FC236}">
                <a16:creationId xmlns:a16="http://schemas.microsoft.com/office/drawing/2014/main" id="{9233F6ED-FFA7-8373-EA54-D9C9FD2FF796}"/>
              </a:ext>
            </a:extLst>
          </p:cNvPr>
          <p:cNvGraphicFramePr>
            <a:graphicFrameLocks noGrp="1"/>
          </p:cNvGraphicFramePr>
          <p:nvPr/>
        </p:nvGraphicFramePr>
        <p:xfrm>
          <a:off x="5490359" y="4456261"/>
          <a:ext cx="4057374" cy="974697"/>
        </p:xfrm>
        <a:graphic>
          <a:graphicData uri="http://schemas.openxmlformats.org/drawingml/2006/table">
            <a:tbl>
              <a:tblPr firstRow="1" bandRow="1">
                <a:tableStyleId>{9DCAF9ED-07DC-4A11-8D7F-57B35C25682E}</a:tableStyleId>
              </a:tblPr>
              <a:tblGrid>
                <a:gridCol w="1352458">
                  <a:extLst>
                    <a:ext uri="{9D8B030D-6E8A-4147-A177-3AD203B41FA5}">
                      <a16:colId xmlns:a16="http://schemas.microsoft.com/office/drawing/2014/main" val="1428022854"/>
                    </a:ext>
                  </a:extLst>
                </a:gridCol>
                <a:gridCol w="1352458">
                  <a:extLst>
                    <a:ext uri="{9D8B030D-6E8A-4147-A177-3AD203B41FA5}">
                      <a16:colId xmlns:a16="http://schemas.microsoft.com/office/drawing/2014/main" val="1160946587"/>
                    </a:ext>
                  </a:extLst>
                </a:gridCol>
                <a:gridCol w="1352458">
                  <a:extLst>
                    <a:ext uri="{9D8B030D-6E8A-4147-A177-3AD203B41FA5}">
                      <a16:colId xmlns:a16="http://schemas.microsoft.com/office/drawing/2014/main" val="1185407330"/>
                    </a:ext>
                  </a:extLst>
                </a:gridCol>
              </a:tblGrid>
              <a:tr h="324899">
                <a:tc>
                  <a:txBody>
                    <a:bodyPr/>
                    <a:lstStyle/>
                    <a:p>
                      <a:endParaRPr lang="zh-TW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200"/>
                        <a:t>Sub-campaign 1</a:t>
                      </a:r>
                      <a:endParaRPr lang="zh-TW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/>
                        <a:t>Sub-campaign 2</a:t>
                      </a:r>
                      <a:endParaRPr lang="zh-TW" alt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1388423"/>
                  </a:ext>
                </a:extLst>
              </a:tr>
              <a:tr h="324899">
                <a:tc>
                  <a:txBody>
                    <a:bodyPr/>
                    <a:lstStyle/>
                    <a:p>
                      <a:r>
                        <a:rPr lang="en-US" altLang="zh-TW" sz="1200"/>
                        <a:t>Avg PLR (%)</a:t>
                      </a:r>
                      <a:endParaRPr lang="zh-TW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200" b="1">
                          <a:solidFill>
                            <a:srgbClr val="FF0000"/>
                          </a:solidFill>
                        </a:rPr>
                        <a:t>38% (worse!!)</a:t>
                      </a:r>
                      <a:endParaRPr lang="zh-TW" altLang="en-US" sz="1200" b="1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200"/>
                        <a:t>11%</a:t>
                      </a:r>
                      <a:endParaRPr lang="zh-TW" alt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3121486"/>
                  </a:ext>
                </a:extLst>
              </a:tr>
              <a:tr h="324899">
                <a:tc>
                  <a:txBody>
                    <a:bodyPr/>
                    <a:lstStyle/>
                    <a:p>
                      <a:r>
                        <a:rPr lang="en-US" altLang="zh-TW" sz="1200" err="1"/>
                        <a:t>i</a:t>
                      </a:r>
                      <a:r>
                        <a:rPr lang="en-US" altLang="zh-TW" sz="1200"/>
                        <a:t>-score (%)</a:t>
                      </a:r>
                      <a:endParaRPr lang="zh-TW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200" b="1">
                          <a:solidFill>
                            <a:srgbClr val="FF0000"/>
                          </a:solidFill>
                        </a:rPr>
                        <a:t>25% (worse!!)</a:t>
                      </a:r>
                      <a:endParaRPr lang="zh-TW" altLang="en-US" sz="1200" b="1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200"/>
                        <a:t>48%</a:t>
                      </a:r>
                      <a:endParaRPr lang="zh-TW" alt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3876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765634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BDD98D3-9082-367D-4C84-1F55212AD8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Methodology II</a:t>
            </a:r>
            <a:endParaRPr kumimoji="1"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8254462-251F-A99F-D8A6-7BD6C277A8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4217945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C2B173A-7B9B-4048-A6E9-2652D5DD96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420032"/>
            <a:ext cx="8596668" cy="879013"/>
          </a:xfrm>
        </p:spPr>
        <p:txBody>
          <a:bodyPr/>
          <a:lstStyle/>
          <a:p>
            <a:r>
              <a:rPr kumimoji="1" lang="en-US" altLang="zh-TW" dirty="0"/>
              <a:t>Methodology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BD08D62-94A1-EF6E-47D2-2E10A4470F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99045"/>
            <a:ext cx="8199037" cy="1377250"/>
          </a:xfrm>
        </p:spPr>
        <p:txBody>
          <a:bodyPr>
            <a:normAutofit lnSpcReduction="10000"/>
          </a:bodyPr>
          <a:lstStyle/>
          <a:p>
            <a:r>
              <a:rPr kumimoji="1" lang="en-US" altLang="zh-TW" dirty="0"/>
              <a:t>Sites: Madrid (</a:t>
            </a:r>
            <a:r>
              <a:rPr kumimoji="1" lang="zh-TW" altLang="en-US" dirty="0"/>
              <a:t>馬德里</a:t>
            </a:r>
            <a:r>
              <a:rPr kumimoji="1" lang="en-US" altLang="zh-TW" dirty="0"/>
              <a:t>), Spain</a:t>
            </a:r>
          </a:p>
          <a:p>
            <a:r>
              <a:rPr kumimoji="1" lang="en-US" altLang="zh-TW" dirty="0"/>
              <a:t>Scenario: The public bus transit system</a:t>
            </a:r>
          </a:p>
          <a:p>
            <a:r>
              <a:rPr kumimoji="1" lang="en-US" altLang="zh-TW" dirty="0"/>
              <a:t>Radio Access Tech: 4G; 5G mid-band (3.3-3.8 GHz, band n78) and low bands (700 MHz, n28)</a:t>
            </a:r>
            <a:endParaRPr kumimoji="1" lang="zh-TW" altLang="en-US" dirty="0"/>
          </a:p>
        </p:txBody>
      </p:sp>
      <p:graphicFrame>
        <p:nvGraphicFramePr>
          <p:cNvPr id="5" name="內容版面配置區 2">
            <a:extLst>
              <a:ext uri="{FF2B5EF4-FFF2-40B4-BE49-F238E27FC236}">
                <a16:creationId xmlns:a16="http://schemas.microsoft.com/office/drawing/2014/main" id="{7F141524-38EB-1813-3AA2-54E1BDC017B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77826880"/>
              </p:ext>
            </p:extLst>
          </p:nvPr>
        </p:nvGraphicFramePr>
        <p:xfrm>
          <a:off x="677335" y="2676295"/>
          <a:ext cx="8596667" cy="40516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68789">
                  <a:extLst>
                    <a:ext uri="{9D8B030D-6E8A-4147-A177-3AD203B41FA5}">
                      <a16:colId xmlns:a16="http://schemas.microsoft.com/office/drawing/2014/main" val="4083921550"/>
                    </a:ext>
                  </a:extLst>
                </a:gridCol>
                <a:gridCol w="4427878">
                  <a:extLst>
                    <a:ext uri="{9D8B030D-6E8A-4147-A177-3AD203B41FA5}">
                      <a16:colId xmlns:a16="http://schemas.microsoft.com/office/drawing/2014/main" val="154077354"/>
                    </a:ext>
                  </a:extLst>
                </a:gridCol>
              </a:tblGrid>
              <a:tr h="59380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Tools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Purpose</a:t>
                      </a:r>
                      <a:endParaRPr lang="zh-TW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07242266"/>
                  </a:ext>
                </a:extLst>
              </a:tr>
              <a:tr h="59380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Xiaomi Mi Mix 3 5G, Xiaomi Mi 10, and Samsung Galaxy S20 Ultra 5G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 Commercial 5G-capable device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0596789"/>
                  </a:ext>
                </a:extLst>
              </a:tr>
              <a:tr h="59380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 err="1"/>
                        <a:t>MobileInsight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altLang="zh-TW" sz="1400" dirty="0"/>
                        <a:t>Collecting control- and user-plane protocol interactions (</a:t>
                      </a:r>
                      <a:r>
                        <a:rPr lang="en" altLang="zh-TW" sz="1400" dirty="0">
                          <a:solidFill>
                            <a:srgbClr val="FF0000"/>
                          </a:solidFill>
                        </a:rPr>
                        <a:t>RRC messages</a:t>
                      </a:r>
                      <a:r>
                        <a:rPr lang="en" altLang="zh-TW" sz="1400" dirty="0"/>
                        <a:t>)</a:t>
                      </a:r>
                      <a:endParaRPr lang="zh-TW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38429511"/>
                  </a:ext>
                </a:extLst>
              </a:tr>
              <a:tr h="593802">
                <a:tc>
                  <a:txBody>
                    <a:bodyPr/>
                    <a:lstStyle/>
                    <a:p>
                      <a:pPr algn="ctr"/>
                      <a:r>
                        <a:rPr lang="en" altLang="zh-TW" sz="1400" dirty="0"/>
                        <a:t>5G tracker</a:t>
                      </a:r>
                    </a:p>
                    <a:p>
                      <a:pPr algn="ctr"/>
                      <a:r>
                        <a:rPr lang="en" altLang="zh-TW" sz="1400" dirty="0"/>
                        <a:t>(developed by the University of Minnesota with a free license)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altLang="zh-TW" sz="1400" dirty="0"/>
                        <a:t>Record </a:t>
                      </a:r>
                      <a:r>
                        <a:rPr lang="en" altLang="zh-TW" sz="1400" dirty="0">
                          <a:solidFill>
                            <a:srgbClr val="FF0000"/>
                          </a:solidFill>
                        </a:rPr>
                        <a:t>active and passive </a:t>
                      </a:r>
                      <a:r>
                        <a:rPr lang="en" altLang="zh-TW" sz="1400" dirty="0"/>
                        <a:t>5G measurements</a:t>
                      </a:r>
                    </a:p>
                    <a:p>
                      <a:pPr algn="ctr"/>
                      <a:r>
                        <a:rPr lang="en" altLang="zh-TW" sz="1400" dirty="0"/>
                        <a:t>(radio type, CID, PCI, ARFCN, RSSI, RSRP, SINR, RSRQ, moving speed, throughput and latency with </a:t>
                      </a:r>
                      <a:r>
                        <a:rPr lang="en" altLang="zh-TW" sz="1400" dirty="0">
                          <a:solidFill>
                            <a:srgbClr val="FF0000"/>
                          </a:solidFill>
                        </a:rPr>
                        <a:t>built-in </a:t>
                      </a:r>
                      <a:r>
                        <a:rPr lang="en" altLang="zh-TW" sz="1400" dirty="0" err="1">
                          <a:solidFill>
                            <a:srgbClr val="FF0000"/>
                          </a:solidFill>
                        </a:rPr>
                        <a:t>iperf</a:t>
                      </a:r>
                      <a:r>
                        <a:rPr lang="en" altLang="zh-TW" sz="1400" dirty="0">
                          <a:solidFill>
                            <a:srgbClr val="FF0000"/>
                          </a:solidFill>
                        </a:rPr>
                        <a:t> and ping tools</a:t>
                      </a:r>
                      <a:r>
                        <a:rPr lang="en" altLang="zh-TW" sz="1400" dirty="0"/>
                        <a:t>)</a:t>
                      </a:r>
                      <a:endParaRPr lang="zh-TW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62039173"/>
                  </a:ext>
                </a:extLst>
              </a:tr>
              <a:tr h="593802">
                <a:tc>
                  <a:txBody>
                    <a:bodyPr/>
                    <a:lstStyle/>
                    <a:p>
                      <a:pPr algn="ctr"/>
                      <a:r>
                        <a:rPr lang="en" altLang="zh-TW" sz="1400" dirty="0" err="1"/>
                        <a:t>GNetTrack</a:t>
                      </a:r>
                      <a:endParaRPr lang="en" altLang="zh-TW" sz="1400" dirty="0"/>
                    </a:p>
                    <a:p>
                      <a:pPr algn="ctr"/>
                      <a:r>
                        <a:rPr lang="en" altLang="zh-TW" sz="1400" dirty="0"/>
                        <a:t>(developed by </a:t>
                      </a:r>
                      <a:r>
                        <a:rPr lang="en" altLang="zh-TW" sz="1400" dirty="0" err="1"/>
                        <a:t>Gyokov</a:t>
                      </a:r>
                      <a:r>
                        <a:rPr lang="en" altLang="zh-TW" sz="1400" dirty="0"/>
                        <a:t> Solutions with a small one-off fee)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Similar to 5G tracker, and </a:t>
                      </a:r>
                      <a:r>
                        <a:rPr lang="en-US" altLang="zh-TW" sz="1400" dirty="0">
                          <a:solidFill>
                            <a:srgbClr val="FF0000"/>
                          </a:solidFill>
                        </a:rPr>
                        <a:t>more stable during long recordings</a:t>
                      </a:r>
                      <a:endParaRPr lang="zh-TW" alt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0465964"/>
                  </a:ext>
                </a:extLst>
              </a:tr>
              <a:tr h="593802">
                <a:tc>
                  <a:txBody>
                    <a:bodyPr/>
                    <a:lstStyle/>
                    <a:p>
                      <a:pPr algn="ctr"/>
                      <a:r>
                        <a:rPr lang="en" altLang="zh-TW" sz="1400" dirty="0" err="1"/>
                        <a:t>Ookla’s</a:t>
                      </a:r>
                      <a:r>
                        <a:rPr lang="en" altLang="zh-TW" sz="1400" dirty="0"/>
                        <a:t> </a:t>
                      </a:r>
                      <a:r>
                        <a:rPr lang="en" altLang="zh-TW" sz="1400" dirty="0" err="1"/>
                        <a:t>Speedtest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altLang="zh-TW" sz="1400" dirty="0"/>
                        <a:t>Benchmark network </a:t>
                      </a:r>
                      <a:r>
                        <a:rPr lang="en" altLang="zh-TW" sz="1400" dirty="0">
                          <a:solidFill>
                            <a:srgbClr val="FF0000"/>
                          </a:solidFill>
                        </a:rPr>
                        <a:t>throughput, latency, and video streaming quality</a:t>
                      </a:r>
                      <a:endParaRPr lang="zh-TW" alt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617735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866550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9786289-DF0E-E4B9-2D53-B6CDC2043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Results &amp; Observations II</a:t>
            </a:r>
            <a:endParaRPr kumimoji="1"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F5C7010-1CEE-886C-D830-F9826BFAE8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039049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507244A-D19E-2892-623B-4A0A9D868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/>
              <a:t>Network Configurations</a:t>
            </a:r>
            <a:endParaRPr kumimoji="1"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55CF8D1-B72F-4AF6-9477-FAC2AABB40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4"/>
            <a:ext cx="8596668" cy="837144"/>
          </a:xfrm>
        </p:spPr>
        <p:txBody>
          <a:bodyPr/>
          <a:lstStyle/>
          <a:p>
            <a:r>
              <a:rPr kumimoji="1" lang="en-US" altLang="zh-TW"/>
              <a:t>Use </a:t>
            </a:r>
            <a:r>
              <a:rPr kumimoji="1" lang="en-US" altLang="zh-TW" err="1">
                <a:solidFill>
                  <a:srgbClr val="FF0000"/>
                </a:solidFill>
              </a:rPr>
              <a:t>MobileInsight</a:t>
            </a:r>
            <a:r>
              <a:rPr kumimoji="1" lang="en-US" altLang="zh-TW"/>
              <a:t> (RRC OTA Packet) to detect </a:t>
            </a:r>
            <a:r>
              <a:rPr kumimoji="1" lang="en-US" altLang="zh-TW">
                <a:solidFill>
                  <a:srgbClr val="FF0000"/>
                </a:solidFill>
              </a:rPr>
              <a:t>parameters</a:t>
            </a:r>
            <a:r>
              <a:rPr kumimoji="1" lang="en-US" altLang="zh-TW"/>
              <a:t> among different operators</a:t>
            </a:r>
            <a:endParaRPr kumimoji="1"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B6CEE9FC-BD00-B6AD-546E-7DEA40D951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724" y="4347625"/>
            <a:ext cx="7772400" cy="1900775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A4CC36AE-D42B-FBE0-4CA1-86C770C3C9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724" y="2708919"/>
            <a:ext cx="3465903" cy="1574709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9DE1FC47-81F6-F514-95FF-9922BDC3EB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8586" y="2080405"/>
            <a:ext cx="3965713" cy="2267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0038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EAA0E7E-D894-CEDD-04D5-6A03000E5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Connectivity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33A4F6D-F708-7C7D-1566-A233032910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1940387"/>
          </a:xfrm>
        </p:spPr>
        <p:txBody>
          <a:bodyPr/>
          <a:lstStyle/>
          <a:p>
            <a:r>
              <a:rPr kumimoji="1" lang="en" altLang="zh-TW" b="1" dirty="0">
                <a:solidFill>
                  <a:srgbClr val="0070C0"/>
                </a:solidFill>
              </a:rPr>
              <a:t>Implication</a:t>
            </a:r>
            <a:r>
              <a:rPr kumimoji="1" lang="en" altLang="zh-TW" dirty="0"/>
              <a:t>: The mobile device </a:t>
            </a:r>
            <a:r>
              <a:rPr kumimoji="1" lang="en" altLang="zh-TW" dirty="0">
                <a:solidFill>
                  <a:srgbClr val="FF0000"/>
                </a:solidFill>
              </a:rPr>
              <a:t>attaches preferentially to the same BS</a:t>
            </a:r>
            <a:r>
              <a:rPr kumimoji="1" lang="en" altLang="zh-TW" dirty="0"/>
              <a:t> under pre-determined routes.</a:t>
            </a:r>
          </a:p>
          <a:p>
            <a:pPr lvl="1"/>
            <a:r>
              <a:rPr kumimoji="1" lang="en" altLang="zh-TW" dirty="0"/>
              <a:t>The wheel chart show </a:t>
            </a:r>
            <a:r>
              <a:rPr kumimoji="1" lang="en" altLang="zh-TW" dirty="0">
                <a:solidFill>
                  <a:srgbClr val="FF0000"/>
                </a:solidFill>
              </a:rPr>
              <a:t>the normalized frequency of each connected BS on different days</a:t>
            </a:r>
            <a:r>
              <a:rPr kumimoji="1" lang="en" altLang="zh-TW" dirty="0"/>
              <a:t> (the most inner- circles are Mondays, the most outer-circles are Fridays).</a:t>
            </a:r>
          </a:p>
          <a:p>
            <a:pPr lvl="1"/>
            <a:r>
              <a:rPr kumimoji="1" lang="en" altLang="zh-TW" dirty="0">
                <a:solidFill>
                  <a:srgbClr val="FF0000"/>
                </a:solidFill>
              </a:rPr>
              <a:t>The status of frequently or infrequently seen BS holds across days.</a:t>
            </a:r>
            <a:endParaRPr kumimoji="1" lang="zh-TW" altLang="en-US" dirty="0">
              <a:solidFill>
                <a:srgbClr val="FF0000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0EBC4E9E-6EFB-5A64-424E-4439B981D9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0652" y="3165512"/>
            <a:ext cx="5765705" cy="352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5995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EAA0E7E-D894-CEDD-04D5-6A03000E5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5G Time &amp; inter-RAT HO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33A4F6D-F708-7C7D-1566-A233032910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6160788" cy="1996085"/>
          </a:xfrm>
        </p:spPr>
        <p:txBody>
          <a:bodyPr/>
          <a:lstStyle/>
          <a:p>
            <a:r>
              <a:rPr kumimoji="1" lang="en" altLang="zh-TW" b="1" dirty="0">
                <a:solidFill>
                  <a:srgbClr val="0070C0"/>
                </a:solidFill>
              </a:rPr>
              <a:t>Figure 4</a:t>
            </a:r>
            <a:r>
              <a:rPr kumimoji="1" lang="en" altLang="zh-TW" dirty="0"/>
              <a:t>: </a:t>
            </a:r>
            <a:r>
              <a:rPr kumimoji="1" lang="en" altLang="zh-TW" dirty="0">
                <a:solidFill>
                  <a:srgbClr val="FF0000"/>
                </a:solidFill>
              </a:rPr>
              <a:t>Urban users benefit from 5G connectivity more often</a:t>
            </a:r>
            <a:r>
              <a:rPr kumimoji="1" lang="en" altLang="zh-TW" dirty="0"/>
              <a:t> than the suburban</a:t>
            </a:r>
          </a:p>
          <a:p>
            <a:r>
              <a:rPr kumimoji="1" lang="en" altLang="zh-TW" b="1" dirty="0">
                <a:solidFill>
                  <a:srgbClr val="0070C0"/>
                </a:solidFill>
              </a:rPr>
              <a:t>Figure 5</a:t>
            </a:r>
            <a:r>
              <a:rPr kumimoji="1" lang="en" altLang="zh-TW" dirty="0"/>
              <a:t>: </a:t>
            </a:r>
            <a:r>
              <a:rPr kumimoji="1" lang="en" altLang="zh-TW" dirty="0">
                <a:solidFill>
                  <a:srgbClr val="FF0000"/>
                </a:solidFill>
              </a:rPr>
              <a:t>Higher number of inter-RAT HOs in suburban areas</a:t>
            </a:r>
            <a:r>
              <a:rPr kumimoji="1" lang="en" altLang="zh-TW" dirty="0"/>
              <a:t> than in urban areas, with the exception of Op. 2 because of its limited 5G deployment </a:t>
            </a:r>
            <a:r>
              <a:rPr kumimoji="1" lang="en" altLang="zh-TW" dirty="0" err="1"/>
              <a:t>w.r.t.</a:t>
            </a:r>
            <a:r>
              <a:rPr kumimoji="1" lang="en" altLang="zh-TW" dirty="0"/>
              <a:t> the other operators. </a:t>
            </a:r>
          </a:p>
        </p:txBody>
      </p:sp>
      <p:grpSp>
        <p:nvGrpSpPr>
          <p:cNvPr id="9" name="群組 8">
            <a:extLst>
              <a:ext uri="{FF2B5EF4-FFF2-40B4-BE49-F238E27FC236}">
                <a16:creationId xmlns:a16="http://schemas.microsoft.com/office/drawing/2014/main" id="{86E38E89-B289-A2D5-A376-C1DD0410824C}"/>
              </a:ext>
            </a:extLst>
          </p:cNvPr>
          <p:cNvGrpSpPr/>
          <p:nvPr/>
        </p:nvGrpSpPr>
        <p:grpSpPr>
          <a:xfrm>
            <a:off x="677334" y="3360530"/>
            <a:ext cx="5219516" cy="3284995"/>
            <a:chOff x="2164897" y="2043343"/>
            <a:chExt cx="6392695" cy="4023357"/>
          </a:xfrm>
        </p:grpSpPr>
        <p:pic>
          <p:nvPicPr>
            <p:cNvPr id="6" name="圖片 5">
              <a:extLst>
                <a:ext uri="{FF2B5EF4-FFF2-40B4-BE49-F238E27FC236}">
                  <a16:creationId xmlns:a16="http://schemas.microsoft.com/office/drawing/2014/main" id="{FEDF125E-9128-B0D4-51FA-9B9FEAA2EEC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449"/>
            <a:stretch/>
          </p:blipFill>
          <p:spPr>
            <a:xfrm>
              <a:off x="2164897" y="2043343"/>
              <a:ext cx="6392695" cy="3378200"/>
            </a:xfrm>
            <a:prstGeom prst="rect">
              <a:avLst/>
            </a:prstGeom>
          </p:spPr>
        </p:pic>
        <p:pic>
          <p:nvPicPr>
            <p:cNvPr id="8" name="圖片 7">
              <a:extLst>
                <a:ext uri="{FF2B5EF4-FFF2-40B4-BE49-F238E27FC236}">
                  <a16:creationId xmlns:a16="http://schemas.microsoft.com/office/drawing/2014/main" id="{E4FDB6F2-DE8B-BD2D-FF3D-5BAD1D5D9F1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538"/>
            <a:stretch/>
          </p:blipFill>
          <p:spPr>
            <a:xfrm>
              <a:off x="4324676" y="5292000"/>
              <a:ext cx="2073137" cy="774700"/>
            </a:xfrm>
            <a:prstGeom prst="rect">
              <a:avLst/>
            </a:prstGeom>
          </p:spPr>
        </p:pic>
      </p:grpSp>
      <p:grpSp>
        <p:nvGrpSpPr>
          <p:cNvPr id="15" name="群組 14">
            <a:extLst>
              <a:ext uri="{FF2B5EF4-FFF2-40B4-BE49-F238E27FC236}">
                <a16:creationId xmlns:a16="http://schemas.microsoft.com/office/drawing/2014/main" id="{15A5B931-146A-9403-7B7B-78E1FF5840F1}"/>
              </a:ext>
            </a:extLst>
          </p:cNvPr>
          <p:cNvGrpSpPr/>
          <p:nvPr/>
        </p:nvGrpSpPr>
        <p:grpSpPr>
          <a:xfrm>
            <a:off x="6172903" y="4011457"/>
            <a:ext cx="5552231" cy="2468856"/>
            <a:chOff x="5896850" y="3437621"/>
            <a:chExt cx="5403850" cy="2402877"/>
          </a:xfrm>
        </p:grpSpPr>
        <p:pic>
          <p:nvPicPr>
            <p:cNvPr id="13" name="圖片 12">
              <a:extLst>
                <a:ext uri="{FF2B5EF4-FFF2-40B4-BE49-F238E27FC236}">
                  <a16:creationId xmlns:a16="http://schemas.microsoft.com/office/drawing/2014/main" id="{53EFD38E-0AC2-8214-7764-9C99D68A801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896850" y="3437621"/>
              <a:ext cx="5403850" cy="2402877"/>
            </a:xfrm>
            <a:prstGeom prst="rect">
              <a:avLst/>
            </a:prstGeom>
          </p:spPr>
        </p:pic>
        <p:sp>
          <p:nvSpPr>
            <p:cNvPr id="14" name="文字方塊 13">
              <a:extLst>
                <a:ext uri="{FF2B5EF4-FFF2-40B4-BE49-F238E27FC236}">
                  <a16:creationId xmlns:a16="http://schemas.microsoft.com/office/drawing/2014/main" id="{B6D732F2-C1B3-473B-7420-7D6A5BBEFB2F}"/>
                </a:ext>
              </a:extLst>
            </p:cNvPr>
            <p:cNvSpPr txBox="1"/>
            <p:nvPr/>
          </p:nvSpPr>
          <p:spPr>
            <a:xfrm rot="16200000">
              <a:off x="5701506" y="4082483"/>
              <a:ext cx="795131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kumimoji="1" lang="en-US" altLang="zh-TW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Count</a:t>
              </a:r>
              <a:endParaRPr kumimoji="1" lang="zh-TW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C99BFD13-62EE-ACE1-06C2-80F08E99BBF2}"/>
              </a:ext>
            </a:extLst>
          </p:cNvPr>
          <p:cNvSpPr txBox="1"/>
          <p:nvPr/>
        </p:nvSpPr>
        <p:spPr>
          <a:xfrm rot="16200000">
            <a:off x="8386445" y="4698109"/>
            <a:ext cx="777248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en-US" altLang="zh-TW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Count</a:t>
            </a:r>
            <a:endParaRPr kumimoji="1" lang="zh-TW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8" name="圖片 17">
            <a:extLst>
              <a:ext uri="{FF2B5EF4-FFF2-40B4-BE49-F238E27FC236}">
                <a16:creationId xmlns:a16="http://schemas.microsoft.com/office/drawing/2014/main" id="{A109C39F-4FFB-5652-6702-FC63E77B1E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24043" y="1253222"/>
            <a:ext cx="5001091" cy="2758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0229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A5534FB-C76F-B38D-FC19-F145E0A8FE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References</a:t>
            </a:r>
            <a:endParaRPr kumimoji="1"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C6D77DA-E9BE-36C6-6BBE-BAC06849F5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3880773"/>
          </a:xfrm>
        </p:spPr>
        <p:txBody>
          <a:bodyPr/>
          <a:lstStyle/>
          <a:p>
            <a:r>
              <a:rPr kumimoji="1" lang="en" altLang="zh-TW" dirty="0" err="1"/>
              <a:t>Kousias</a:t>
            </a:r>
            <a:r>
              <a:rPr kumimoji="1" lang="en" altLang="zh-TW" dirty="0"/>
              <a:t>, Konstantinos, et al. </a:t>
            </a:r>
            <a:r>
              <a:rPr kumimoji="1" lang="en" altLang="zh-TW" dirty="0">
                <a:solidFill>
                  <a:srgbClr val="FF0000"/>
                </a:solidFill>
              </a:rPr>
              <a:t>"Implications of handover events in commercial 5G non-standalone deployments in Rome." </a:t>
            </a:r>
            <a:r>
              <a:rPr kumimoji="1" lang="en" altLang="zh-TW" dirty="0"/>
              <a:t>Proceedings of the ACM SIGCOMM Workshop on 5G and Beyond Network Measurements, Modeling, and Use Cases. </a:t>
            </a:r>
            <a:r>
              <a:rPr kumimoji="1" lang="en" altLang="zh-TW" dirty="0">
                <a:solidFill>
                  <a:srgbClr val="FF0000"/>
                </a:solidFill>
              </a:rPr>
              <a:t>2022.</a:t>
            </a:r>
          </a:p>
          <a:p>
            <a:r>
              <a:rPr kumimoji="1" lang="en" altLang="zh-TW" dirty="0" err="1"/>
              <a:t>Fiandrino</a:t>
            </a:r>
            <a:r>
              <a:rPr kumimoji="1" lang="en" altLang="zh-TW" dirty="0"/>
              <a:t>, Claudio, David Juárez Martínez-Villanueva, and Joerg Widmer. </a:t>
            </a:r>
            <a:r>
              <a:rPr kumimoji="1" lang="en" altLang="zh-TW" dirty="0">
                <a:solidFill>
                  <a:srgbClr val="FF0000"/>
                </a:solidFill>
              </a:rPr>
              <a:t>"Uncovering 5G performance on public transit systems with an app-based measurement study."</a:t>
            </a:r>
            <a:r>
              <a:rPr kumimoji="1" lang="en" altLang="zh-TW" dirty="0"/>
              <a:t> Proceedings of the 25th International ACM Conference on Modeling Analysis and Simulation of Wireless and Mobile Systems. </a:t>
            </a:r>
            <a:r>
              <a:rPr kumimoji="1" lang="en" altLang="zh-TW" dirty="0">
                <a:solidFill>
                  <a:srgbClr val="FF0000"/>
                </a:solidFill>
              </a:rPr>
              <a:t>2022.</a:t>
            </a:r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2963827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EAA0E7E-D894-CEDD-04D5-6A03000E5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Ping Pong Effect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33A4F6D-F708-7C7D-1566-A233032910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1488613"/>
            <a:ext cx="4610283" cy="2628396"/>
          </a:xfrm>
        </p:spPr>
        <p:txBody>
          <a:bodyPr>
            <a:normAutofit lnSpcReduction="10000"/>
          </a:bodyPr>
          <a:lstStyle/>
          <a:p>
            <a:r>
              <a:rPr kumimoji="1" lang="en-US" altLang="zh-TW" b="1" dirty="0">
                <a:solidFill>
                  <a:srgbClr val="0070C0"/>
                </a:solidFill>
              </a:rPr>
              <a:t>Figure 7</a:t>
            </a:r>
            <a:r>
              <a:rPr kumimoji="1" lang="en-US" altLang="zh-TW" dirty="0"/>
              <a:t>: Identify the ping pong effect. </a:t>
            </a:r>
          </a:p>
          <a:p>
            <a:pPr lvl="1"/>
            <a:r>
              <a:rPr kumimoji="1" lang="en-US" altLang="zh-TW" dirty="0"/>
              <a:t>E.g., the anonymized </a:t>
            </a:r>
            <a:r>
              <a:rPr kumimoji="1" lang="en-US" altLang="zh-TW" dirty="0">
                <a:solidFill>
                  <a:srgbClr val="FF0000"/>
                </a:solidFill>
              </a:rPr>
              <a:t>BS</a:t>
            </a:r>
            <a:r>
              <a:rPr kumimoji="1" lang="en-US" altLang="zh-TW" dirty="0"/>
              <a:t> with </a:t>
            </a:r>
            <a:r>
              <a:rPr kumimoji="1" lang="en-US" altLang="zh-TW" dirty="0">
                <a:solidFill>
                  <a:srgbClr val="FF0000"/>
                </a:solidFill>
              </a:rPr>
              <a:t>ID 6 in Fig. 7(b)</a:t>
            </a:r>
            <a:r>
              <a:rPr kumimoji="1" lang="en-US" altLang="zh-TW" dirty="0"/>
              <a:t> is seen four times between 09:25 and 09:31</a:t>
            </a:r>
          </a:p>
          <a:p>
            <a:r>
              <a:rPr kumimoji="1" lang="en-US" altLang="zh-TW" b="1" dirty="0">
                <a:solidFill>
                  <a:srgbClr val="0070C0"/>
                </a:solidFill>
              </a:rPr>
              <a:t>Figure 8</a:t>
            </a:r>
            <a:r>
              <a:rPr kumimoji="1" lang="en-US" altLang="zh-TW" dirty="0"/>
              <a:t>: PP Degree = 0 indicates no ping pong occurs under a BS.</a:t>
            </a:r>
          </a:p>
          <a:p>
            <a:pPr lvl="1"/>
            <a:r>
              <a:rPr kumimoji="1" lang="en" altLang="zh-TW" dirty="0"/>
              <a:t>PPs happen at least 40% and 60% of the time in urban and suburban routes respectively.</a:t>
            </a:r>
            <a:endParaRPr kumimoji="1" lang="zh-TW" altLang="en-US" dirty="0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28624283-121B-D757-9F89-0F8A0658AD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4304" y="1949726"/>
            <a:ext cx="4119698" cy="4373218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ED81F7AF-3749-CFF8-B39F-D869FA440F2A}"/>
              </a:ext>
            </a:extLst>
          </p:cNvPr>
          <p:cNvSpPr txBox="1"/>
          <p:nvPr/>
        </p:nvSpPr>
        <p:spPr>
          <a:xfrm>
            <a:off x="4383156" y="315893"/>
            <a:ext cx="51186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kumimoji="1" lang="en-US" altLang="zh-TW" sz="1400" dirty="0">
                <a:solidFill>
                  <a:srgbClr val="0070C0"/>
                </a:solidFill>
              </a:rPr>
              <a:t>The bus </a:t>
            </a:r>
            <a:r>
              <a:rPr kumimoji="1" lang="en-US" altLang="zh-TW" sz="1400" dirty="0">
                <a:solidFill>
                  <a:srgbClr val="FF0000"/>
                </a:solidFill>
              </a:rPr>
              <a:t>traverse the same area </a:t>
            </a:r>
            <a:r>
              <a:rPr kumimoji="1" lang="en-US" altLang="zh-TW" sz="1400" dirty="0">
                <a:solidFill>
                  <a:srgbClr val="0070C0"/>
                </a:solidFill>
              </a:rPr>
              <a:t>at different times following the path.</a:t>
            </a:r>
          </a:p>
          <a:p>
            <a:pPr marL="342900" indent="-342900">
              <a:buAutoNum type="arabicPeriod"/>
            </a:pPr>
            <a:r>
              <a:rPr kumimoji="1" lang="en" altLang="zh-TW" sz="1400" dirty="0">
                <a:solidFill>
                  <a:srgbClr val="0070C0"/>
                </a:solidFill>
              </a:rPr>
              <a:t>A network </a:t>
            </a:r>
            <a:r>
              <a:rPr kumimoji="1" lang="en" altLang="zh-TW" sz="1400" dirty="0">
                <a:solidFill>
                  <a:srgbClr val="FF0000"/>
                </a:solidFill>
              </a:rPr>
              <a:t>sub-optimal handover decision </a:t>
            </a:r>
            <a:r>
              <a:rPr kumimoji="1" lang="en" altLang="zh-TW" sz="1400" dirty="0">
                <a:solidFill>
                  <a:srgbClr val="0070C0"/>
                </a:solidFill>
              </a:rPr>
              <a:t>is made, and this typically happens for a very short time.</a:t>
            </a:r>
            <a:endParaRPr kumimoji="1" lang="zh-TW" altLang="en-US" sz="1400" dirty="0">
              <a:solidFill>
                <a:srgbClr val="0070C0"/>
              </a:solidFill>
            </a:endParaRP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6F9EDAED-E657-B0D6-60A0-9F273991B3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34" y="4117009"/>
            <a:ext cx="4179666" cy="2205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714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EAA0E7E-D894-CEDD-04D5-6A03000E5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RSRP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33A4F6D-F708-7C7D-1566-A233032910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1940387"/>
          </a:xfrm>
        </p:spPr>
        <p:txBody>
          <a:bodyPr/>
          <a:lstStyle/>
          <a:p>
            <a:r>
              <a:rPr kumimoji="1" lang="en-US" altLang="zh-TW" dirty="0"/>
              <a:t>The </a:t>
            </a:r>
            <a:r>
              <a:rPr kumimoji="1" lang="en-US" altLang="zh-TW" dirty="0">
                <a:solidFill>
                  <a:srgbClr val="FF0000"/>
                </a:solidFill>
              </a:rPr>
              <a:t>median of RSRP change</a:t>
            </a:r>
            <a:r>
              <a:rPr kumimoji="1" lang="en-US" altLang="zh-TW" dirty="0"/>
              <a:t> after a handover </a:t>
            </a:r>
            <a:r>
              <a:rPr kumimoji="1" lang="en-US" altLang="zh-TW" dirty="0">
                <a:solidFill>
                  <a:srgbClr val="FF0000"/>
                </a:solidFill>
              </a:rPr>
              <a:t>is 0.</a:t>
            </a:r>
            <a:r>
              <a:rPr kumimoji="1" lang="en-US" altLang="zh-TW" dirty="0"/>
              <a:t> </a:t>
            </a:r>
          </a:p>
          <a:p>
            <a:r>
              <a:rPr kumimoji="1" lang="en-US" altLang="zh-TW" dirty="0"/>
              <a:t>Indicates that it is </a:t>
            </a:r>
            <a:r>
              <a:rPr kumimoji="1" lang="en-US" altLang="zh-TW" dirty="0">
                <a:solidFill>
                  <a:srgbClr val="FF0000"/>
                </a:solidFill>
              </a:rPr>
              <a:t>equally probable to get an improvement or not </a:t>
            </a:r>
            <a:r>
              <a:rPr kumimoji="1" lang="en-US" altLang="zh-TW" dirty="0"/>
              <a:t>by proceeding handover </a:t>
            </a:r>
            <a:r>
              <a:rPr kumimoji="1" lang="en-US" altLang="zh-TW" dirty="0" err="1"/>
              <a:t>w.r.t.</a:t>
            </a:r>
            <a:r>
              <a:rPr kumimoji="1" lang="en-US" altLang="zh-TW" dirty="0"/>
              <a:t> RSRP.</a:t>
            </a:r>
            <a:endParaRPr kumimoji="1" lang="zh-TW" alt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30ACB2B3-CE27-6ADB-1C7C-3A3EAA4336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9772" y="2809413"/>
            <a:ext cx="5240499" cy="2696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19787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EAA0E7E-D894-CEDD-04D5-6A03000E5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Urban vs. Suburban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33A4F6D-F708-7C7D-1566-A233032910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1940387"/>
          </a:xfrm>
        </p:spPr>
        <p:txBody>
          <a:bodyPr/>
          <a:lstStyle/>
          <a:p>
            <a:r>
              <a:rPr kumimoji="1" lang="en-US" altLang="zh-TW" dirty="0"/>
              <a:t>Either from the perspective of </a:t>
            </a:r>
            <a:r>
              <a:rPr kumimoji="1" lang="en-US" altLang="zh-TW" dirty="0">
                <a:solidFill>
                  <a:srgbClr val="FF0000"/>
                </a:solidFill>
              </a:rPr>
              <a:t>throughput</a:t>
            </a:r>
            <a:r>
              <a:rPr kumimoji="1" lang="en-US" altLang="zh-TW" dirty="0"/>
              <a:t> or </a:t>
            </a:r>
            <a:r>
              <a:rPr kumimoji="1" lang="en-US" altLang="zh-TW" dirty="0">
                <a:solidFill>
                  <a:srgbClr val="FF0000"/>
                </a:solidFill>
              </a:rPr>
              <a:t>the percentage of the highest video resolution (2160p)</a:t>
            </a:r>
            <a:r>
              <a:rPr kumimoji="1" lang="en-US" altLang="zh-TW" dirty="0"/>
              <a:t> achieved during the 15-second streaming, </a:t>
            </a:r>
            <a:r>
              <a:rPr kumimoji="1" lang="en-US" altLang="zh-TW" dirty="0">
                <a:solidFill>
                  <a:srgbClr val="FF0000"/>
                </a:solidFill>
              </a:rPr>
              <a:t>performance in urban area is better than in suburban</a:t>
            </a:r>
            <a:r>
              <a:rPr kumimoji="1" lang="en-US" altLang="zh-TW" dirty="0"/>
              <a:t>, </a:t>
            </a:r>
            <a:r>
              <a:rPr kumimoji="1" lang="en" altLang="zh-TW" dirty="0"/>
              <a:t>with the exception of Op. 1.</a:t>
            </a:r>
            <a:endParaRPr kumimoji="1"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E70225EC-D267-B50A-1BE7-63146C4608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2906151"/>
            <a:ext cx="7166113" cy="3721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5491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CB3B3B2-E377-91FD-8ABC-02CD68E0B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Comparison &amp; Conclusions</a:t>
            </a:r>
            <a:endParaRPr kumimoji="1"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59F1B48-F4F3-5B83-1C35-63D75FA88D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8899566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A806CE8-508B-DA41-5E77-D7E6E553F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Comparison &amp; Conclusions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562509F-8664-7EA4-9410-103F979B61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3710359"/>
            <a:ext cx="8596668" cy="1853850"/>
          </a:xfrm>
        </p:spPr>
        <p:txBody>
          <a:bodyPr/>
          <a:lstStyle/>
          <a:p>
            <a:r>
              <a:rPr kumimoji="1" lang="en" altLang="zh-TW" dirty="0"/>
              <a:t>Inspiring statistic chart to present data (e.g., wheel chart)</a:t>
            </a:r>
          </a:p>
          <a:p>
            <a:r>
              <a:rPr kumimoji="1" lang="en" altLang="zh-TW" dirty="0"/>
              <a:t>The analysis in the latter part of </a:t>
            </a:r>
            <a:r>
              <a:rPr kumimoji="1" lang="en-US" altLang="zh-TW" dirty="0">
                <a:solidFill>
                  <a:srgbClr val="0070C0"/>
                </a:solidFill>
              </a:rPr>
              <a:t>the </a:t>
            </a:r>
            <a:r>
              <a:rPr lang="en-US" altLang="zh-TW" sz="1800" dirty="0">
                <a:solidFill>
                  <a:srgbClr val="0070C0"/>
                </a:solidFill>
              </a:rPr>
              <a:t>2</a:t>
            </a:r>
            <a:r>
              <a:rPr lang="en-US" altLang="zh-TW" sz="1800" baseline="30000" dirty="0">
                <a:solidFill>
                  <a:srgbClr val="0070C0"/>
                </a:solidFill>
              </a:rPr>
              <a:t>nd</a:t>
            </a:r>
            <a:r>
              <a:rPr kumimoji="1" lang="en" altLang="zh-TW" dirty="0">
                <a:solidFill>
                  <a:srgbClr val="0070C0"/>
                </a:solidFill>
              </a:rPr>
              <a:t> paper </a:t>
            </a:r>
            <a:r>
              <a:rPr kumimoji="1" lang="en" altLang="zh-TW" dirty="0"/>
              <a:t>is somewhat rushed.</a:t>
            </a:r>
          </a:p>
          <a:p>
            <a:r>
              <a:rPr kumimoji="1" lang="en" altLang="zh-TW" dirty="0"/>
              <a:t>The definition of PP Degree in</a:t>
            </a:r>
            <a:r>
              <a:rPr kumimoji="1" lang="en-US" altLang="zh-TW" dirty="0">
                <a:solidFill>
                  <a:srgbClr val="0070C0"/>
                </a:solidFill>
              </a:rPr>
              <a:t> the </a:t>
            </a:r>
            <a:r>
              <a:rPr lang="en-US" altLang="zh-TW" sz="1800" dirty="0">
                <a:solidFill>
                  <a:srgbClr val="0070C0"/>
                </a:solidFill>
              </a:rPr>
              <a:t>2</a:t>
            </a:r>
            <a:r>
              <a:rPr lang="en-US" altLang="zh-TW" sz="1800" baseline="30000" dirty="0">
                <a:solidFill>
                  <a:srgbClr val="0070C0"/>
                </a:solidFill>
              </a:rPr>
              <a:t>nd</a:t>
            </a:r>
            <a:r>
              <a:rPr kumimoji="1" lang="en" altLang="zh-TW" dirty="0">
                <a:solidFill>
                  <a:srgbClr val="0070C0"/>
                </a:solidFill>
              </a:rPr>
              <a:t> paper</a:t>
            </a:r>
            <a:r>
              <a:rPr kumimoji="1" lang="en" altLang="zh-TW" dirty="0"/>
              <a:t> is not clear.</a:t>
            </a:r>
          </a:p>
          <a:p>
            <a:r>
              <a:rPr kumimoji="1" lang="en" altLang="zh-TW" dirty="0">
                <a:solidFill>
                  <a:srgbClr val="FF0000"/>
                </a:solidFill>
              </a:rPr>
              <a:t>Lacks direct numerical data to explain </a:t>
            </a:r>
            <a:r>
              <a:rPr kumimoji="1" lang="en" altLang="zh-TW" dirty="0"/>
              <a:t>the reasons (e.g., why performance in urban area is better than in suburban.)</a:t>
            </a:r>
            <a:endParaRPr kumimoji="1" lang="zh-TW" altLang="en-US" dirty="0"/>
          </a:p>
        </p:txBody>
      </p:sp>
      <p:graphicFrame>
        <p:nvGraphicFramePr>
          <p:cNvPr id="5" name="表格 5">
            <a:extLst>
              <a:ext uri="{FF2B5EF4-FFF2-40B4-BE49-F238E27FC236}">
                <a16:creationId xmlns:a16="http://schemas.microsoft.com/office/drawing/2014/main" id="{1924456E-4CE7-13E6-5742-5CFF831308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7008290"/>
              </p:ext>
            </p:extLst>
          </p:nvPr>
        </p:nvGraphicFramePr>
        <p:xfrm>
          <a:off x="677334" y="1472084"/>
          <a:ext cx="8128000" cy="200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30968">
                  <a:extLst>
                    <a:ext uri="{9D8B030D-6E8A-4147-A177-3AD203B41FA5}">
                      <a16:colId xmlns:a16="http://schemas.microsoft.com/office/drawing/2014/main" val="4150224915"/>
                    </a:ext>
                  </a:extLst>
                </a:gridCol>
                <a:gridCol w="3248516">
                  <a:extLst>
                    <a:ext uri="{9D8B030D-6E8A-4147-A177-3AD203B41FA5}">
                      <a16:colId xmlns:a16="http://schemas.microsoft.com/office/drawing/2014/main" val="3010256343"/>
                    </a:ext>
                  </a:extLst>
                </a:gridCol>
                <a:gridCol w="3248516">
                  <a:extLst>
                    <a:ext uri="{9D8B030D-6E8A-4147-A177-3AD203B41FA5}">
                      <a16:colId xmlns:a16="http://schemas.microsoft.com/office/drawing/2014/main" val="30260362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zh-TW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1</a:t>
                      </a:r>
                      <a:r>
                        <a:rPr lang="en-US" altLang="zh-TW" sz="1400" baseline="30000" dirty="0"/>
                        <a:t>st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2</a:t>
                      </a:r>
                      <a:r>
                        <a:rPr lang="en-US" altLang="zh-TW" sz="1400" baseline="30000" dirty="0"/>
                        <a:t>nd</a:t>
                      </a:r>
                      <a:endParaRPr lang="zh-TW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332581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Sites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altLang="zh-TW" sz="1400" dirty="0"/>
                        <a:t>Rome (</a:t>
                      </a:r>
                      <a:r>
                        <a:rPr lang="zh-TW" altLang="en-US" sz="1400" dirty="0"/>
                        <a:t>羅馬</a:t>
                      </a:r>
                      <a:r>
                        <a:rPr lang="en-US" altLang="zh-TW" sz="1400" dirty="0"/>
                        <a:t>), </a:t>
                      </a:r>
                      <a:r>
                        <a:rPr lang="en" altLang="zh-TW" sz="1400" dirty="0"/>
                        <a:t>Italy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altLang="zh-TW" sz="1400" dirty="0"/>
                        <a:t>Madrid (</a:t>
                      </a:r>
                      <a:r>
                        <a:rPr lang="zh-TW" altLang="en-US" sz="1400" dirty="0"/>
                        <a:t>馬德里</a:t>
                      </a:r>
                      <a:r>
                        <a:rPr lang="en-US" altLang="zh-TW" sz="1400" dirty="0"/>
                        <a:t>), </a:t>
                      </a:r>
                      <a:r>
                        <a:rPr lang="en" altLang="zh-TW" sz="1400" dirty="0"/>
                        <a:t>Spain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027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Scenario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Walking &amp; Driving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altLang="zh-TW" sz="1400" dirty="0"/>
                        <a:t>The public bus transit system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639963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#Operators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2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3</a:t>
                      </a:r>
                      <a:endParaRPr lang="zh-TW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782850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Main Focus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Handover’s cause and effects (inter-RAT HO)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Explore differences between urban/suburban and 3 operators</a:t>
                      </a:r>
                      <a:endParaRPr lang="zh-TW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22209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255435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DD1E1E0-3947-A1CD-D016-9BDBE2DF5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Authors</a:t>
            </a:r>
            <a:endParaRPr kumimoji="1"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ED5C057-1E49-FC0E-686F-820CC4D07F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26840379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B346C39-CDF2-3971-9CBE-54A5F06F9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Authors of the 1</a:t>
            </a:r>
            <a:r>
              <a:rPr kumimoji="1" lang="en-US" altLang="zh-TW" baseline="30000" dirty="0"/>
              <a:t>st</a:t>
            </a:r>
            <a:r>
              <a:rPr kumimoji="1" lang="en-US" altLang="zh-TW" dirty="0"/>
              <a:t> Paper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AB262D8-BE1B-36EE-82AE-4C680EBBB2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4488653"/>
            <a:ext cx="7496510" cy="2057114"/>
          </a:xfrm>
        </p:spPr>
        <p:txBody>
          <a:bodyPr/>
          <a:lstStyle/>
          <a:p>
            <a:r>
              <a:rPr kumimoji="1" lang="en" altLang="zh-TW" dirty="0"/>
              <a:t>IMDEA Networks Institute Madrid, Spain</a:t>
            </a:r>
          </a:p>
          <a:p>
            <a:pPr marL="0" indent="0">
              <a:buNone/>
            </a:pPr>
            <a:r>
              <a:rPr kumimoji="1" lang="en" altLang="zh-TW" dirty="0"/>
              <a:t>     </a:t>
            </a:r>
            <a:r>
              <a:rPr kumimoji="1" lang="en-US" altLang="zh-TW" sz="1600" dirty="0">
                <a:solidFill>
                  <a:srgbClr val="0070C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https://networks.imdea.org/organizational-structure/</a:t>
            </a:r>
            <a:endParaRPr kumimoji="1" lang="en-US" altLang="zh-TW" sz="1600" dirty="0">
              <a:solidFill>
                <a:srgbClr val="0070C0"/>
              </a:solidFill>
            </a:endParaRPr>
          </a:p>
          <a:p>
            <a:r>
              <a:rPr kumimoji="1" lang="zh-TW" altLang="en-US" dirty="0"/>
              <a:t>第三作者（通訊作者？）</a:t>
            </a:r>
            <a:endParaRPr kumimoji="1" lang="en-US" altLang="zh-TW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45D33A4-7969-4553-90C1-786FD65F39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34" y="1465936"/>
            <a:ext cx="6024550" cy="2933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8067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B346C39-CDF2-3971-9CBE-54A5F06F9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Authors of the 2</a:t>
            </a:r>
            <a:r>
              <a:rPr kumimoji="1" lang="en-US" altLang="zh-TW" baseline="30000" dirty="0"/>
              <a:t>nd</a:t>
            </a:r>
            <a:r>
              <a:rPr kumimoji="1" lang="en-US" altLang="zh-TW" dirty="0"/>
              <a:t> Paper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AB262D8-BE1B-36EE-82AE-4C680EBBB2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371886"/>
            <a:ext cx="7496510" cy="4876514"/>
          </a:xfrm>
        </p:spPr>
        <p:txBody>
          <a:bodyPr/>
          <a:lstStyle/>
          <a:p>
            <a:r>
              <a:rPr kumimoji="1" lang="en" altLang="zh-TW" dirty="0" err="1"/>
              <a:t>Ozgu</a:t>
            </a:r>
            <a:r>
              <a:rPr kumimoji="1" lang="en" altLang="zh-TW" dirty="0"/>
              <a:t> Alay, University of Oslo</a:t>
            </a:r>
          </a:p>
          <a:p>
            <a:pPr marL="0" indent="0">
              <a:buNone/>
            </a:pPr>
            <a:r>
              <a:rPr kumimoji="1" lang="en" altLang="zh-TW" sz="1600" dirty="0">
                <a:solidFill>
                  <a:srgbClr val="0070C0"/>
                </a:solidFill>
              </a:rPr>
              <a:t>      </a:t>
            </a:r>
            <a:r>
              <a:rPr kumimoji="1" lang="en" altLang="zh-TW" sz="1600" dirty="0">
                <a:solidFill>
                  <a:srgbClr val="0070C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https://ozgualay.com/</a:t>
            </a:r>
            <a:endParaRPr kumimoji="1" lang="en" altLang="zh-TW" sz="1600" dirty="0">
              <a:solidFill>
                <a:srgbClr val="0070C0"/>
              </a:solidFill>
            </a:endParaRPr>
          </a:p>
          <a:p>
            <a:endParaRPr kumimoji="1" lang="en-US" altLang="zh-TW" dirty="0"/>
          </a:p>
          <a:p>
            <a:endParaRPr kumimoji="1" lang="en-US" altLang="zh-TW" dirty="0"/>
          </a:p>
          <a:p>
            <a:pPr marL="0" indent="0">
              <a:buNone/>
            </a:pPr>
            <a:endParaRPr kumimoji="1" lang="en-US" altLang="zh-TW" dirty="0"/>
          </a:p>
          <a:p>
            <a:pPr marL="0" indent="0">
              <a:buNone/>
            </a:pPr>
            <a:endParaRPr kumimoji="1" lang="en-US" altLang="zh-TW" dirty="0"/>
          </a:p>
          <a:p>
            <a:r>
              <a:rPr kumimoji="1" lang="en" altLang="zh-TW" dirty="0"/>
              <a:t>Maria-Gabriella Di Benedetto, Sapienza University of Rome</a:t>
            </a:r>
          </a:p>
          <a:p>
            <a:pPr lvl="1"/>
            <a:r>
              <a:rPr kumimoji="1" lang="en" altLang="zh-TW" dirty="0"/>
              <a:t>IEEE Fellow, 2015</a:t>
            </a:r>
          </a:p>
          <a:p>
            <a:pPr marL="0" indent="0">
              <a:buNone/>
            </a:pPr>
            <a:r>
              <a:rPr kumimoji="1" lang="en" altLang="zh-TW" sz="1600" dirty="0">
                <a:solidFill>
                  <a:srgbClr val="0070C0"/>
                </a:solidFill>
              </a:rPr>
              <a:t>     </a:t>
            </a:r>
            <a:r>
              <a:rPr kumimoji="1" lang="en" altLang="zh-TW" sz="1600" dirty="0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http://acts.ing.uniroma1.it/about.php#work1</a:t>
            </a:r>
            <a:endParaRPr kumimoji="1" lang="en" altLang="zh-TW" sz="1600" dirty="0">
              <a:solidFill>
                <a:srgbClr val="0070C0"/>
              </a:solidFill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7BC369C5-ED9A-9EAB-4E72-633F78D54B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0503" y="4927601"/>
            <a:ext cx="2286000" cy="1727200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82020823-D911-90AC-255F-9A6C8F2E0C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25589" y="1371886"/>
            <a:ext cx="2098671" cy="2088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28132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27ED3A8-0758-8F15-AD89-A8AFC31BD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Thank You!</a:t>
            </a:r>
            <a:endParaRPr kumimoji="1"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711593C-832B-2258-C050-50344022DC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510703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A5534FB-C76F-B38D-FC19-F145E0A8FE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/>
              <a:t>Outline</a:t>
            </a:r>
            <a:endParaRPr kumimoji="1"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C6D77DA-E9BE-36C6-6BBE-BAC06849F5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3880773"/>
          </a:xfrm>
        </p:spPr>
        <p:txBody>
          <a:bodyPr>
            <a:normAutofit lnSpcReduction="10000"/>
          </a:bodyPr>
          <a:lstStyle/>
          <a:p>
            <a:r>
              <a:rPr kumimoji="1" lang="en-US" altLang="zh-TW" dirty="0"/>
              <a:t>Background</a:t>
            </a:r>
          </a:p>
          <a:p>
            <a:r>
              <a:rPr kumimoji="1" lang="en-US" altLang="zh-TW" dirty="0"/>
              <a:t>Implications of handover events in commercial 5G non-standalone deployments in Rome (1</a:t>
            </a:r>
            <a:r>
              <a:rPr kumimoji="1" lang="en-US" altLang="zh-TW" baseline="30000" dirty="0"/>
              <a:t>st</a:t>
            </a:r>
            <a:r>
              <a:rPr kumimoji="1" lang="en-US" altLang="zh-TW" dirty="0"/>
              <a:t> paper)</a:t>
            </a:r>
          </a:p>
          <a:p>
            <a:pPr lvl="1"/>
            <a:r>
              <a:rPr kumimoji="1" lang="en-US" altLang="zh-TW" dirty="0"/>
              <a:t>Methodology I</a:t>
            </a:r>
          </a:p>
          <a:p>
            <a:pPr lvl="1"/>
            <a:r>
              <a:rPr kumimoji="1" lang="en-US" altLang="zh-TW" dirty="0"/>
              <a:t>Results &amp; Observations I</a:t>
            </a:r>
          </a:p>
          <a:p>
            <a:r>
              <a:rPr kumimoji="1" lang="en-US" altLang="zh-TW" dirty="0"/>
              <a:t>Uncovering 5G performance on public transit systems with an app-based measurement study (2</a:t>
            </a:r>
            <a:r>
              <a:rPr kumimoji="1" lang="en-US" altLang="zh-TW" baseline="30000" dirty="0"/>
              <a:t>nd</a:t>
            </a:r>
            <a:r>
              <a:rPr kumimoji="1" lang="en-US" altLang="zh-TW" dirty="0"/>
              <a:t> paper)</a:t>
            </a:r>
          </a:p>
          <a:p>
            <a:pPr lvl="1"/>
            <a:r>
              <a:rPr kumimoji="1" lang="en-US" altLang="zh-TW" dirty="0"/>
              <a:t>Methodology II</a:t>
            </a:r>
          </a:p>
          <a:p>
            <a:pPr lvl="1"/>
            <a:r>
              <a:rPr kumimoji="1" lang="en-US" altLang="zh-TW" dirty="0"/>
              <a:t>Results &amp; Observations II</a:t>
            </a:r>
          </a:p>
          <a:p>
            <a:r>
              <a:rPr kumimoji="1" lang="en-US" altLang="zh-TW" dirty="0"/>
              <a:t>Comparison &amp; Conclusions</a:t>
            </a:r>
          </a:p>
          <a:p>
            <a:r>
              <a:rPr kumimoji="1" lang="en-US" altLang="zh-TW" dirty="0"/>
              <a:t>Authors</a:t>
            </a:r>
          </a:p>
        </p:txBody>
      </p:sp>
    </p:spTree>
    <p:extLst>
      <p:ext uri="{BB962C8B-B14F-4D97-AF65-F5344CB8AC3E}">
        <p14:creationId xmlns:p14="http://schemas.microsoft.com/office/powerpoint/2010/main" val="24666452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6BA09FB-719D-4015-0A24-50008CD05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Background</a:t>
            </a:r>
            <a:endParaRPr kumimoji="1"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15F1352-8003-78F2-0507-8097A7D258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656740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EE38E1C-1E27-FAD3-1EC8-279E641349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/>
              <a:t>Handover</a:t>
            </a:r>
            <a:endParaRPr kumimoji="1"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489983B-3226-C072-DA83-0FF7A48DD2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4"/>
            <a:ext cx="8596668" cy="2172300"/>
          </a:xfrm>
        </p:spPr>
        <p:txBody>
          <a:bodyPr>
            <a:normAutofit fontScale="92500"/>
          </a:bodyPr>
          <a:lstStyle/>
          <a:p>
            <a:r>
              <a:rPr kumimoji="1" lang="en-US" altLang="zh-TW"/>
              <a:t>NSA Structure: Data Plane (4G/5G), Control Plane (4G)</a:t>
            </a:r>
          </a:p>
          <a:p>
            <a:r>
              <a:rPr kumimoji="1" lang="en" altLang="zh-TW"/>
              <a:t>4G/5G Radio Access Technology (RAT)</a:t>
            </a:r>
          </a:p>
          <a:p>
            <a:pPr lvl="1"/>
            <a:r>
              <a:rPr lang="en" altLang="zh-TW" sz="1800">
                <a:solidFill>
                  <a:srgbClr val="FF0000"/>
                </a:solidFill>
              </a:rPr>
              <a:t>Intra-RAT</a:t>
            </a:r>
            <a:r>
              <a:rPr lang="en" altLang="zh-TW" sz="1800"/>
              <a:t> </a:t>
            </a:r>
            <a:r>
              <a:rPr lang="en-US" altLang="zh-TW" sz="1800"/>
              <a:t>(horizontal) </a:t>
            </a:r>
            <a:r>
              <a:rPr lang="en" altLang="zh-TW" sz="1800"/>
              <a:t>HO: UE is instructed to redirect its data plane from a 4G cell to another 4G cell, or from a 5G cell </a:t>
            </a:r>
            <a:r>
              <a:rPr lang="en" altLang="zh-TW" sz="1800">
                <a:effectLst/>
              </a:rPr>
              <a:t>to another 5G cell. </a:t>
            </a:r>
          </a:p>
          <a:p>
            <a:pPr lvl="1"/>
            <a:r>
              <a:rPr lang="en" altLang="zh-TW" sz="1800" b="1">
                <a:solidFill>
                  <a:srgbClr val="FF0000"/>
                </a:solidFill>
                <a:effectLst/>
              </a:rPr>
              <a:t>Inter-RAT</a:t>
            </a:r>
            <a:r>
              <a:rPr lang="en" altLang="zh-TW" sz="1800">
                <a:effectLst/>
              </a:rPr>
              <a:t> (vertical) HO: UE is instructed to rearrange its </a:t>
            </a:r>
            <a:r>
              <a:rPr lang="en" altLang="zh-TW" sz="1800">
                <a:solidFill>
                  <a:srgbClr val="FF0000"/>
                </a:solidFill>
                <a:effectLst/>
              </a:rPr>
              <a:t>data plane </a:t>
            </a:r>
            <a:r>
              <a:rPr lang="en" altLang="zh-TW" sz="1800">
                <a:effectLst/>
              </a:rPr>
              <a:t>by either </a:t>
            </a:r>
            <a:r>
              <a:rPr lang="en" altLang="zh-TW" sz="1800">
                <a:solidFill>
                  <a:srgbClr val="FF0000"/>
                </a:solidFill>
                <a:effectLst/>
              </a:rPr>
              <a:t>adding</a:t>
            </a:r>
            <a:r>
              <a:rPr lang="en" altLang="zh-TW" sz="1800">
                <a:effectLst/>
              </a:rPr>
              <a:t> a connection to a 5G cell, </a:t>
            </a:r>
            <a:r>
              <a:rPr lang="en" altLang="zh-TW" sz="1800">
                <a:solidFill>
                  <a:srgbClr val="FF0000"/>
                </a:solidFill>
                <a:effectLst/>
              </a:rPr>
              <a:t>or removing </a:t>
            </a:r>
            <a:r>
              <a:rPr lang="en" altLang="zh-TW" sz="1800">
                <a:effectLst/>
              </a:rPr>
              <a:t>a previously used 5G connection.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E4C7610-D692-EB92-9EE4-14E6A87320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5657"/>
          <a:stretch/>
        </p:blipFill>
        <p:spPr>
          <a:xfrm>
            <a:off x="1114655" y="3680791"/>
            <a:ext cx="7136431" cy="2809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4323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BD1169E-126B-E719-C00C-F14729A0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/>
              <a:t>SSB Beamforming</a:t>
            </a:r>
            <a:endParaRPr kumimoji="1"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3B58492-C4B3-4C79-E847-D8A1322E68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48807"/>
            <a:ext cx="8596668" cy="1940387"/>
          </a:xfrm>
        </p:spPr>
        <p:txBody>
          <a:bodyPr/>
          <a:lstStyle/>
          <a:p>
            <a:r>
              <a:rPr kumimoji="1" lang="en" altLang="zh-TW"/>
              <a:t>Based on beam sweeping and measurement feedback, UE is instructed to select the optimal pair of transmit and receive beams.</a:t>
            </a:r>
          </a:p>
          <a:p>
            <a:r>
              <a:rPr kumimoji="1" lang="en" altLang="zh-TW"/>
              <a:t>In the first paper, the term "</a:t>
            </a:r>
            <a:r>
              <a:rPr kumimoji="1" lang="en" altLang="zh-TW">
                <a:solidFill>
                  <a:srgbClr val="FF0000"/>
                </a:solidFill>
              </a:rPr>
              <a:t>PCI-SSB beam,</a:t>
            </a:r>
            <a:r>
              <a:rPr kumimoji="1" lang="en" altLang="zh-TW"/>
              <a:t>" for example, 148-1, is used to denote the PCI and SSB beam pair with which the UE connects.</a:t>
            </a:r>
            <a:endParaRPr kumimoji="1"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0A30A8FF-ED7E-6DCC-D815-097AD7A89A08}"/>
              </a:ext>
            </a:extLst>
          </p:cNvPr>
          <p:cNvSpPr txBox="1"/>
          <p:nvPr/>
        </p:nvSpPr>
        <p:spPr>
          <a:xfrm>
            <a:off x="677332" y="6032956"/>
            <a:ext cx="605293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zh-TW" sz="1100">
                <a:solidFill>
                  <a:srgbClr val="0070C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kumimoji="1" lang="en" altLang="zh-TW" sz="1100" err="1">
                <a:solidFill>
                  <a:srgbClr val="0070C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www.researchgate.net</a:t>
            </a:r>
            <a:r>
              <a:rPr kumimoji="1" lang="en" altLang="zh-TW" sz="1100">
                <a:solidFill>
                  <a:srgbClr val="0070C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/figure/Illustration-of-beam-management-in-5G-NR-SSB-consisting-of-the-primary-synchronization_fig1_363331719</a:t>
            </a:r>
            <a:endParaRPr kumimoji="1" lang="zh-TW" altLang="en-US" sz="1100">
              <a:solidFill>
                <a:srgbClr val="0070C0"/>
              </a:solidFill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220CF6C0-B75F-178B-6F25-73D6E0C9BD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33" y="3140816"/>
            <a:ext cx="6052931" cy="2652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40586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C5998A-0E18-BDA1-9598-2F52AA986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Methodology I</a:t>
            </a:r>
            <a:endParaRPr kumimoji="1"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46DA9DA-9A86-676E-C58F-5B9B6CFC1D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9240954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C2B173A-7B9B-4048-A6E9-2652D5DD96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79013"/>
          </a:xfrm>
        </p:spPr>
        <p:txBody>
          <a:bodyPr/>
          <a:lstStyle/>
          <a:p>
            <a:r>
              <a:rPr kumimoji="1" lang="en-US" altLang="zh-TW" dirty="0"/>
              <a:t>Methodology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BD08D62-94A1-EF6E-47D2-2E10A4470F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199037" cy="1341199"/>
          </a:xfrm>
        </p:spPr>
        <p:txBody>
          <a:bodyPr/>
          <a:lstStyle/>
          <a:p>
            <a:r>
              <a:rPr kumimoji="1" lang="en-US" altLang="zh-TW" dirty="0"/>
              <a:t>Sites: Rome (</a:t>
            </a:r>
            <a:r>
              <a:rPr kumimoji="1" lang="zh-TW" altLang="en-US" dirty="0"/>
              <a:t>羅馬</a:t>
            </a:r>
            <a:r>
              <a:rPr kumimoji="1" lang="en-US" altLang="zh-TW" dirty="0"/>
              <a:t>), Italy</a:t>
            </a:r>
          </a:p>
          <a:p>
            <a:r>
              <a:rPr kumimoji="1" lang="en-US" altLang="zh-TW" dirty="0"/>
              <a:t>Scenario: Outdoor Walking (OW), Outdoor Driving (OD)</a:t>
            </a:r>
          </a:p>
          <a:p>
            <a:r>
              <a:rPr kumimoji="1" lang="en-US" altLang="zh-TW" dirty="0"/>
              <a:t>Radio Access Tech: 4G (1, 3, 7, and 20); 5G (n78)</a:t>
            </a:r>
            <a:endParaRPr kumimoji="1" lang="zh-TW" altLang="en-US" dirty="0"/>
          </a:p>
        </p:txBody>
      </p:sp>
      <p:graphicFrame>
        <p:nvGraphicFramePr>
          <p:cNvPr id="5" name="內容版面配置區 2">
            <a:extLst>
              <a:ext uri="{FF2B5EF4-FFF2-40B4-BE49-F238E27FC236}">
                <a16:creationId xmlns:a16="http://schemas.microsoft.com/office/drawing/2014/main" id="{7F141524-38EB-1813-3AA2-54E1BDC017B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04505639"/>
              </p:ext>
            </p:extLst>
          </p:nvPr>
        </p:nvGraphicFramePr>
        <p:xfrm>
          <a:off x="677334" y="3074733"/>
          <a:ext cx="6889542" cy="20105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40951">
                  <a:extLst>
                    <a:ext uri="{9D8B030D-6E8A-4147-A177-3AD203B41FA5}">
                      <a16:colId xmlns:a16="http://schemas.microsoft.com/office/drawing/2014/main" val="4083921550"/>
                    </a:ext>
                  </a:extLst>
                </a:gridCol>
                <a:gridCol w="3548591">
                  <a:extLst>
                    <a:ext uri="{9D8B030D-6E8A-4147-A177-3AD203B41FA5}">
                      <a16:colId xmlns:a16="http://schemas.microsoft.com/office/drawing/2014/main" val="154077354"/>
                    </a:ext>
                  </a:extLst>
                </a:gridCol>
              </a:tblGrid>
              <a:tr h="59380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/>
                        <a:t>Tools</a:t>
                      </a:r>
                      <a:endParaRPr lang="zh-TW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/>
                        <a:t>Purpose</a:t>
                      </a:r>
                      <a:endParaRPr lang="zh-TW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07242266"/>
                  </a:ext>
                </a:extLst>
              </a:tr>
              <a:tr h="59380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/>
                        <a:t>Samsung Galaxy S20</a:t>
                      </a:r>
                      <a:endParaRPr lang="zh-TW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/>
                        <a:t> Commercial 5G-capable device</a:t>
                      </a:r>
                    </a:p>
                    <a:p>
                      <a:pPr algn="ctr"/>
                      <a:r>
                        <a:rPr lang="en-US" altLang="zh-TW" sz="1600" dirty="0"/>
                        <a:t>(active measurement)</a:t>
                      </a:r>
                      <a:endParaRPr lang="zh-TW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0596789"/>
                  </a:ext>
                </a:extLst>
              </a:tr>
              <a:tr h="593802">
                <a:tc>
                  <a:txBody>
                    <a:bodyPr/>
                    <a:lstStyle/>
                    <a:p>
                      <a:pPr algn="ctr"/>
                      <a:r>
                        <a:rPr lang="en" altLang="zh-TW" sz="1600" dirty="0"/>
                        <a:t>Rohde &amp; Schwarz (R&amp;S) TSMA6 toolkit</a:t>
                      </a:r>
                      <a:endParaRPr lang="zh-TW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altLang="zh-TW" sz="1600" dirty="0"/>
                        <a:t>Detect and decode </a:t>
                      </a:r>
                      <a:r>
                        <a:rPr lang="en" altLang="zh-TW" sz="1600" dirty="0">
                          <a:solidFill>
                            <a:srgbClr val="FF0000"/>
                          </a:solidFill>
                        </a:rPr>
                        <a:t>downlink control information</a:t>
                      </a:r>
                    </a:p>
                    <a:p>
                      <a:pPr algn="ctr"/>
                      <a:r>
                        <a:rPr lang="en" altLang="zh-TW" sz="1600" dirty="0"/>
                        <a:t>(passive measurement)</a:t>
                      </a:r>
                      <a:endParaRPr lang="zh-TW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38429511"/>
                  </a:ext>
                </a:extLst>
              </a:tr>
            </a:tbl>
          </a:graphicData>
        </a:graphic>
      </p:graphicFrame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CD0DEA86-A24E-71E8-6EFF-66180D696B9B}"/>
              </a:ext>
            </a:extLst>
          </p:cNvPr>
          <p:cNvSpPr txBox="1">
            <a:spLocks/>
          </p:cNvSpPr>
          <p:nvPr/>
        </p:nvSpPr>
        <p:spPr>
          <a:xfrm>
            <a:off x="677334" y="5394976"/>
            <a:ext cx="7112567" cy="7895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" altLang="zh-TW" dirty="0"/>
              <a:t>A real-time online gaming application was </a:t>
            </a:r>
            <a:r>
              <a:rPr kumimoji="1" lang="en" altLang="zh-TW" dirty="0">
                <a:solidFill>
                  <a:srgbClr val="FF0000"/>
                </a:solidFill>
              </a:rPr>
              <a:t>emulated through the traffic pattern </a:t>
            </a:r>
            <a:r>
              <a:rPr kumimoji="1" lang="en" altLang="zh-TW" dirty="0"/>
              <a:t>shown in Figure 1.</a:t>
            </a:r>
            <a:endParaRPr kumimoji="1" lang="zh-TW" altLang="en-US" dirty="0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6BB38A52-BF49-8611-F6D2-52CB733FDF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9901" y="3111940"/>
            <a:ext cx="4074996" cy="2006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2991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A76BAFC-4C18-5484-F28B-DF638929B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Interactivity Score (metric)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311C91F-12D9-B2DF-04B6-676365E7AC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44294"/>
            <a:ext cx="8596668" cy="1320800"/>
          </a:xfrm>
        </p:spPr>
        <p:txBody>
          <a:bodyPr/>
          <a:lstStyle/>
          <a:p>
            <a:r>
              <a:rPr kumimoji="1" lang="en" altLang="zh-TW" dirty="0">
                <a:solidFill>
                  <a:srgbClr val="FF0000"/>
                </a:solidFill>
              </a:rPr>
              <a:t>The higher</a:t>
            </a:r>
            <a:r>
              <a:rPr kumimoji="1" lang="en" altLang="zh-TW" dirty="0"/>
              <a:t> </a:t>
            </a:r>
            <a:r>
              <a:rPr kumimoji="1" lang="en" altLang="zh-TW" dirty="0" err="1"/>
              <a:t>i</a:t>
            </a:r>
            <a:r>
              <a:rPr kumimoji="1" lang="en" altLang="zh-TW" dirty="0"/>
              <a:t>-score means </a:t>
            </a:r>
            <a:r>
              <a:rPr kumimoji="1" lang="en" altLang="zh-TW" dirty="0">
                <a:solidFill>
                  <a:srgbClr val="FF0000"/>
                </a:solidFill>
              </a:rPr>
              <a:t>the better</a:t>
            </a:r>
            <a:r>
              <a:rPr kumimoji="1" lang="en" altLang="zh-TW" dirty="0"/>
              <a:t> performance.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文字方塊 3">
                <a:extLst>
                  <a:ext uri="{FF2B5EF4-FFF2-40B4-BE49-F238E27FC236}">
                    <a16:creationId xmlns:a16="http://schemas.microsoft.com/office/drawing/2014/main" id="{BA37653C-0F91-D069-03D0-4BB3F7D7F963}"/>
                  </a:ext>
                </a:extLst>
              </p:cNvPr>
              <p:cNvSpPr txBox="1"/>
              <p:nvPr/>
            </p:nvSpPr>
            <p:spPr>
              <a:xfrm>
                <a:off x="677334" y="2086132"/>
                <a:ext cx="5418666" cy="134286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kumimoji="1" lang="en-US" altLang="zh-TW" sz="1600" b="0" i="1" smtClean="0">
                          <a:latin typeface="Cambria Math" panose="02040503050406030204" pitchFamily="18" charset="0"/>
                        </a:rPr>
                        <m:t>𝑖</m:t>
                      </m:r>
                      <m:r>
                        <a:rPr kumimoji="1" lang="en-US" altLang="zh-TW" sz="16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kumimoji="1" lang="en-US" altLang="zh-TW" sz="1600" b="0" i="1" smtClean="0">
                          <a:latin typeface="Cambria Math" panose="02040503050406030204" pitchFamily="18" charset="0"/>
                        </a:rPr>
                        <m:t>𝑠𝑐𝑜𝑟𝑒</m:t>
                      </m:r>
                      <m:r>
                        <a:rPr kumimoji="1" lang="en-US" altLang="zh-TW" sz="16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kumimoji="1" lang="en-US" altLang="zh-TW" sz="1600" b="0" i="1" smtClean="0">
                          <a:latin typeface="Cambria Math" panose="02040503050406030204" pitchFamily="18" charset="0"/>
                        </a:rPr>
                        <m:t>𝑠𝑐𝑜𝑟</m:t>
                      </m:r>
                      <m:sSub>
                        <m:sSubPr>
                          <m:ctrlPr>
                            <a:rPr kumimoji="1" lang="en-US" altLang="zh-TW" sz="1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TW" sz="1600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kumimoji="1" lang="en-US" altLang="zh-TW" sz="1600" b="0" i="1" smtClean="0">
                              <a:latin typeface="Cambria Math" panose="02040503050406030204" pitchFamily="18" charset="0"/>
                            </a:rPr>
                            <m:t>𝑙𝑎𝑡𝑒𝑛𝑐𝑦</m:t>
                          </m:r>
                        </m:sub>
                      </m:sSub>
                      <m:r>
                        <a:rPr kumimoji="1" lang="en-US" altLang="zh-TW" sz="1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kumimoji="1" lang="en-US" altLang="zh-TW" sz="1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 </m:t>
                      </m:r>
                      <m:r>
                        <a:rPr kumimoji="1" lang="en-US" altLang="zh-TW" sz="1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𝑠𝑐𝑜𝑟</m:t>
                      </m:r>
                      <m:sSub>
                        <m:sSubPr>
                          <m:ctrlPr>
                            <a:rPr kumimoji="1" lang="en-US" altLang="zh-TW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TW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kumimoji="1" lang="en-US" altLang="zh-TW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𝑃𝐷𝑉</m:t>
                          </m:r>
                        </m:sub>
                      </m:sSub>
                      <m:r>
                        <a:rPr kumimoji="1" lang="en-US" altLang="zh-TW" sz="1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× </m:t>
                      </m:r>
                      <m:r>
                        <a:rPr kumimoji="1" lang="en-US" altLang="zh-TW" sz="1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𝑠𝑐𝑜𝑟</m:t>
                      </m:r>
                      <m:sSub>
                        <m:sSubPr>
                          <m:ctrlPr>
                            <a:rPr kumimoji="1" lang="en-US" altLang="zh-TW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TW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kumimoji="1" lang="en-US" altLang="zh-TW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𝑃𝐿𝑅</m:t>
                          </m:r>
                        </m:sub>
                      </m:sSub>
                      <m:r>
                        <a:rPr kumimoji="1" lang="en-US" altLang="zh-TW" sz="1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× 100%</m:t>
                      </m:r>
                    </m:oMath>
                  </m:oMathPara>
                </a14:m>
                <a:endParaRPr kumimoji="1" lang="en-US" altLang="zh-TW" sz="1600"/>
              </a:p>
              <a:p>
                <a:pPr/>
                <a:endParaRPr kumimoji="1" lang="zh-TW" altLang="en-US" sz="160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kumimoji="1" lang="en-US" altLang="zh-TW" sz="1600" b="0" i="1" smtClean="0">
                          <a:latin typeface="Cambria Math" panose="02040503050406030204" pitchFamily="18" charset="0"/>
                        </a:rPr>
                        <m:t>𝑙𝑎𝑡𝑒𝑛𝑐𝑦</m:t>
                      </m:r>
                      <m:r>
                        <a:rPr kumimoji="1" lang="en-US" altLang="zh-TW" sz="1600" b="0" i="1" smtClean="0"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kumimoji="1" lang="en-US" altLang="zh-TW" sz="1600" b="0" i="1" smtClean="0">
                          <a:latin typeface="Cambria Math" panose="02040503050406030204" pitchFamily="18" charset="0"/>
                        </a:rPr>
                        <m:t>𝑚𝑒𝑑𝑖𝑎𝑛</m:t>
                      </m:r>
                      <m:r>
                        <a:rPr kumimoji="1" lang="en-US" altLang="zh-TW" sz="1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kumimoji="1" lang="en-US" altLang="zh-TW" sz="1600" b="0" i="1" smtClean="0">
                          <a:latin typeface="Cambria Math" panose="02040503050406030204" pitchFamily="18" charset="0"/>
                        </a:rPr>
                        <m:t>𝑅𝑇𝑇</m:t>
                      </m:r>
                      <m:r>
                        <a:rPr kumimoji="1" lang="en-US" altLang="zh-TW" sz="1600" b="0" i="1" smtClean="0">
                          <a:latin typeface="Cambria Math" panose="02040503050406030204" pitchFamily="18" charset="0"/>
                        </a:rPr>
                        <m:t> (</m:t>
                      </m:r>
                      <m:r>
                        <a:rPr kumimoji="1" lang="en-US" altLang="zh-TW" sz="1600" b="0" i="1" smtClean="0">
                          <a:latin typeface="Cambria Math" panose="02040503050406030204" pitchFamily="18" charset="0"/>
                        </a:rPr>
                        <m:t>𝑅𝑜𝑢𝑛𝑑</m:t>
                      </m:r>
                      <m:r>
                        <a:rPr kumimoji="1" lang="en-US" altLang="zh-TW" sz="1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kumimoji="1" lang="en-US" altLang="zh-TW" sz="1600" b="0" i="1" smtClean="0">
                          <a:latin typeface="Cambria Math" panose="02040503050406030204" pitchFamily="18" charset="0"/>
                        </a:rPr>
                        <m:t>𝑇𝑟𝑖𝑝</m:t>
                      </m:r>
                      <m:r>
                        <a:rPr kumimoji="1" lang="en-US" altLang="zh-TW" sz="1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kumimoji="1" lang="en-US" altLang="zh-TW" sz="1600" b="0" i="1" smtClean="0">
                          <a:latin typeface="Cambria Math" panose="02040503050406030204" pitchFamily="18" charset="0"/>
                        </a:rPr>
                        <m:t>𝑇𝑖𝑚𝑒</m:t>
                      </m:r>
                      <m:r>
                        <a:rPr kumimoji="1" lang="en-US" altLang="zh-TW" sz="16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1" lang="en-US" altLang="zh-TW" sz="1600" b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kumimoji="1" lang="en-US" altLang="zh-TW" sz="1600" b="0" i="1" smtClean="0">
                          <a:latin typeface="Cambria Math" panose="02040503050406030204" pitchFamily="18" charset="0"/>
                        </a:rPr>
                        <m:t>𝑃𝐷𝑉</m:t>
                      </m:r>
                      <m:r>
                        <a:rPr kumimoji="1" lang="en-US" altLang="zh-TW" sz="1600" b="0" i="1" smtClean="0"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kumimoji="1" lang="en-US" altLang="zh-TW" sz="1600" b="0" i="1" smtClean="0">
                          <a:latin typeface="Cambria Math" panose="02040503050406030204" pitchFamily="18" charset="0"/>
                        </a:rPr>
                        <m:t>𝑃𝑎𝑐𝑘𝑒𝑡</m:t>
                      </m:r>
                      <m:r>
                        <a:rPr kumimoji="1" lang="en-US" altLang="zh-TW" sz="1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kumimoji="1" lang="en-US" altLang="zh-TW" sz="1600" b="0" i="1" smtClean="0">
                          <a:latin typeface="Cambria Math" panose="02040503050406030204" pitchFamily="18" charset="0"/>
                        </a:rPr>
                        <m:t>𝑑𝑒𝑙𝑎𝑦</m:t>
                      </m:r>
                      <m:r>
                        <a:rPr kumimoji="1" lang="en-US" altLang="zh-TW" sz="1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kumimoji="1" lang="en-US" altLang="zh-TW" sz="1600" b="0" i="1" smtClean="0">
                          <a:latin typeface="Cambria Math" panose="02040503050406030204" pitchFamily="18" charset="0"/>
                        </a:rPr>
                        <m:t>𝑣𝑎𝑟𝑖𝑎𝑡𝑖𝑜𝑛</m:t>
                      </m:r>
                    </m:oMath>
                  </m:oMathPara>
                </a14:m>
                <a:endParaRPr kumimoji="1" lang="en-US" altLang="zh-TW" sz="1600" b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kumimoji="1" lang="en-US" altLang="zh-TW" sz="1600" b="0" i="1" smtClean="0">
                          <a:latin typeface="Cambria Math" panose="02040503050406030204" pitchFamily="18" charset="0"/>
                        </a:rPr>
                        <m:t>𝑃𝐿𝑅</m:t>
                      </m:r>
                      <m:r>
                        <a:rPr kumimoji="1" lang="en-US" altLang="zh-TW" sz="1600" b="0" i="1" smtClean="0"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kumimoji="1" lang="en-US" altLang="zh-TW" sz="1600" b="0" i="1" smtClean="0">
                          <a:latin typeface="Cambria Math" panose="02040503050406030204" pitchFamily="18" charset="0"/>
                        </a:rPr>
                        <m:t>𝑃𝑎𝑐𝑘𝑒𝑡</m:t>
                      </m:r>
                      <m:r>
                        <a:rPr kumimoji="1" lang="en-US" altLang="zh-TW" sz="1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kumimoji="1" lang="en-US" altLang="zh-TW" sz="1600" b="0" i="1" smtClean="0">
                          <a:latin typeface="Cambria Math" panose="02040503050406030204" pitchFamily="18" charset="0"/>
                        </a:rPr>
                        <m:t>𝑙𝑜𝑠𝑠</m:t>
                      </m:r>
                      <m:r>
                        <a:rPr kumimoji="1" lang="en-US" altLang="zh-TW" sz="1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kumimoji="1" lang="en-US" altLang="zh-TW" sz="1600" b="0" i="1" smtClean="0">
                          <a:latin typeface="Cambria Math" panose="02040503050406030204" pitchFamily="18" charset="0"/>
                        </a:rPr>
                        <m:t>𝑟𝑎𝑡𝑒</m:t>
                      </m:r>
                    </m:oMath>
                  </m:oMathPara>
                </a14:m>
                <a:endParaRPr kumimoji="1" lang="en-US" altLang="zh-TW" sz="1600"/>
              </a:p>
            </p:txBody>
          </p:sp>
        </mc:Choice>
        <mc:Fallback>
          <p:sp>
            <p:nvSpPr>
              <p:cNvPr id="4" name="文字方塊 3">
                <a:extLst>
                  <a:ext uri="{FF2B5EF4-FFF2-40B4-BE49-F238E27FC236}">
                    <a16:creationId xmlns:a16="http://schemas.microsoft.com/office/drawing/2014/main" id="{BA37653C-0F91-D069-03D0-4BB3F7D7F9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7334" y="2086132"/>
                <a:ext cx="5418666" cy="1342868"/>
              </a:xfrm>
              <a:prstGeom prst="rect">
                <a:avLst/>
              </a:prstGeom>
              <a:blipFill>
                <a:blip r:embed="rId2"/>
                <a:stretch>
                  <a:fillRect b="-2804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文字方塊 4">
            <a:extLst>
              <a:ext uri="{FF2B5EF4-FFF2-40B4-BE49-F238E27FC236}">
                <a16:creationId xmlns:a16="http://schemas.microsoft.com/office/drawing/2014/main" id="{20C9B4A2-EA24-8F0D-CE4B-4CBDB73D2375}"/>
              </a:ext>
            </a:extLst>
          </p:cNvPr>
          <p:cNvSpPr txBox="1"/>
          <p:nvPr/>
        </p:nvSpPr>
        <p:spPr>
          <a:xfrm>
            <a:off x="677334" y="3513843"/>
            <a:ext cx="674867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zh-TW" sz="1100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kumimoji="1" lang="en" altLang="zh-TW" sz="1100" err="1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www.rohde-schwarz.com</a:t>
            </a:r>
            <a:r>
              <a:rPr kumimoji="1" lang="en" altLang="zh-TW" sz="1100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/us/solutions/test-and-measurement/mobile-network-testing/stories-insights/article-interactivity-test-concept-and-kpis-part-2-_253245.html</a:t>
            </a:r>
            <a:endParaRPr kumimoji="1" lang="zh-TW" altLang="en-US" sz="110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5264727"/>
      </p:ext>
    </p:extLst>
  </p:cSld>
  <p:clrMapOvr>
    <a:masterClrMapping/>
  </p:clrMapOvr>
</p:sld>
</file>

<file path=ppt/theme/theme1.xml><?xml version="1.0" encoding="utf-8"?>
<a:theme xmlns:a="http://schemas.openxmlformats.org/drawingml/2006/main" name="多面向">
  <a:themeElements>
    <a:clrScheme name="多面向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多面向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多面向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{F5F77BD7-E82A-DD48-90D0-6F45D52D774D}tf10001060</Template>
  <TotalTime>788</TotalTime>
  <Words>1387</Words>
  <Application>Microsoft Macintosh PowerPoint</Application>
  <PresentationFormat>寬螢幕</PresentationFormat>
  <Paragraphs>152</Paragraphs>
  <Slides>28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28</vt:i4>
      </vt:variant>
    </vt:vector>
  </HeadingPairs>
  <TitlesOfParts>
    <vt:vector size="35" baseType="lpstr">
      <vt:lpstr>Söhne</vt:lpstr>
      <vt:lpstr>Arial</vt:lpstr>
      <vt:lpstr>Cambria Math</vt:lpstr>
      <vt:lpstr>Times New Roman</vt:lpstr>
      <vt:lpstr>Trebuchet MS</vt:lpstr>
      <vt:lpstr>Wingdings 3</vt:lpstr>
      <vt:lpstr>多面向</vt:lpstr>
      <vt:lpstr>Paper Sharing</vt:lpstr>
      <vt:lpstr>References</vt:lpstr>
      <vt:lpstr>Outline</vt:lpstr>
      <vt:lpstr>Background</vt:lpstr>
      <vt:lpstr>Handover</vt:lpstr>
      <vt:lpstr>SSB Beamforming</vt:lpstr>
      <vt:lpstr>Methodology I</vt:lpstr>
      <vt:lpstr>Methodology</vt:lpstr>
      <vt:lpstr>Interactivity Score (metric)</vt:lpstr>
      <vt:lpstr>Results &amp; Observations I</vt:lpstr>
      <vt:lpstr>Time Series (Data) Visualization</vt:lpstr>
      <vt:lpstr>Comparison: Different scenarios and operators</vt:lpstr>
      <vt:lpstr>Comparison: Two sub-campaigns under the same scenario and operator</vt:lpstr>
      <vt:lpstr>Methodology II</vt:lpstr>
      <vt:lpstr>Methodology</vt:lpstr>
      <vt:lpstr>Results &amp; Observations II</vt:lpstr>
      <vt:lpstr>Network Configurations</vt:lpstr>
      <vt:lpstr>Connectivity</vt:lpstr>
      <vt:lpstr>5G Time &amp; inter-RAT HO</vt:lpstr>
      <vt:lpstr>Ping Pong Effect</vt:lpstr>
      <vt:lpstr>RSRP</vt:lpstr>
      <vt:lpstr>Urban vs. Suburban</vt:lpstr>
      <vt:lpstr>Comparison &amp; Conclusions</vt:lpstr>
      <vt:lpstr>Comparison &amp; Conclusions</vt:lpstr>
      <vt:lpstr>Authors</vt:lpstr>
      <vt:lpstr>Authors of the 1st Paper</vt:lpstr>
      <vt:lpstr>Authors of the 2nd Paper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Microsoft Office User</dc:creator>
  <cp:lastModifiedBy>Microsoft Office User</cp:lastModifiedBy>
  <cp:revision>34</cp:revision>
  <dcterms:created xsi:type="dcterms:W3CDTF">2023-10-11T08:57:41Z</dcterms:created>
  <dcterms:modified xsi:type="dcterms:W3CDTF">2023-10-11T22:06:15Z</dcterms:modified>
</cp:coreProperties>
</file>

<file path=docProps/thumbnail.jpeg>
</file>